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Monterchi Sans" charset="1" panose="02000503060000020004"/>
      <p:regular r:id="rId14"/>
    </p:embeddedFont>
    <p:embeddedFont>
      <p:font typeface="Monterchi Sans Bold" charset="1" panose="02000503060000020004"/>
      <p:regular r:id="rId15"/>
    </p:embeddedFont>
    <p:embeddedFont>
      <p:font typeface="Monterchi Sans Italics" charset="1" panose="02000503060000020004"/>
      <p:regular r:id="rId16"/>
    </p:embeddedFont>
    <p:embeddedFont>
      <p:font typeface="Monterchi Sans Bold Italics" charset="1" panose="02000503060000020004"/>
      <p:regular r:id="rId17"/>
    </p:embeddedFont>
    <p:embeddedFont>
      <p:font typeface="Monterchi Serif" charset="1" panose="02000503060000020004"/>
      <p:regular r:id="rId18"/>
    </p:embeddedFont>
    <p:embeddedFont>
      <p:font typeface="Monterchi Serif Bold" charset="1" panose="02000503060000020004"/>
      <p:regular r:id="rId19"/>
    </p:embeddedFont>
    <p:embeddedFont>
      <p:font typeface="Monterchi Serif Italics" charset="1" panose="02000503060000020004"/>
      <p:regular r:id="rId20"/>
    </p:embeddedFont>
    <p:embeddedFont>
      <p:font typeface="Monterchi Serif Bold Italics" charset="1" panose="0200050306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7263" y="5558734"/>
            <a:ext cx="5346674" cy="4114800"/>
          </a:xfrm>
          <a:custGeom>
            <a:avLst/>
            <a:gdLst/>
            <a:ahLst/>
            <a:cxnLst/>
            <a:rect r="r" b="b" t="t" l="l"/>
            <a:pathLst>
              <a:path h="4114800" w="5346674">
                <a:moveTo>
                  <a:pt x="0" y="0"/>
                </a:moveTo>
                <a:lnTo>
                  <a:pt x="5346674" y="0"/>
                </a:lnTo>
                <a:lnTo>
                  <a:pt x="534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35682" y="5944692"/>
            <a:ext cx="2569451" cy="23893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497A"/>
            </a:solidFill>
          </p:spPr>
        </p:sp>
      </p:grpSp>
      <p:grpSp>
        <p:nvGrpSpPr>
          <p:cNvPr name="Group 5" id="5"/>
          <p:cNvGrpSpPr/>
          <p:nvPr/>
        </p:nvGrpSpPr>
        <p:grpSpPr>
          <a:xfrm rot="0">
            <a:off x="4581394" y="2229114"/>
            <a:ext cx="2881558" cy="28815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Freeform 7" id="7"/>
          <p:cNvSpPr/>
          <p:nvPr/>
        </p:nvSpPr>
        <p:spPr>
          <a:xfrm flipH="false" flipV="false" rot="0">
            <a:off x="4472109" y="1952919"/>
            <a:ext cx="3384267" cy="3156965"/>
          </a:xfrm>
          <a:custGeom>
            <a:avLst/>
            <a:gdLst/>
            <a:ahLst/>
            <a:cxnLst/>
            <a:rect r="r" b="b" t="t" l="l"/>
            <a:pathLst>
              <a:path h="3156965" w="3384267">
                <a:moveTo>
                  <a:pt x="0" y="0"/>
                </a:moveTo>
                <a:lnTo>
                  <a:pt x="3384266" y="0"/>
                </a:lnTo>
                <a:lnTo>
                  <a:pt x="3384266" y="3156965"/>
                </a:lnTo>
                <a:lnTo>
                  <a:pt x="0" y="315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64242" y="5618629"/>
            <a:ext cx="4942880" cy="2380491"/>
          </a:xfrm>
          <a:custGeom>
            <a:avLst/>
            <a:gdLst/>
            <a:ahLst/>
            <a:cxnLst/>
            <a:rect r="r" b="b" t="t" l="l"/>
            <a:pathLst>
              <a:path h="2380491" w="4942880">
                <a:moveTo>
                  <a:pt x="0" y="0"/>
                </a:moveTo>
                <a:lnTo>
                  <a:pt x="4942880" y="0"/>
                </a:lnTo>
                <a:lnTo>
                  <a:pt x="4942880" y="2380491"/>
                </a:lnTo>
                <a:lnTo>
                  <a:pt x="0" y="2380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10970" y="5255568"/>
            <a:ext cx="3820135" cy="2743552"/>
          </a:xfrm>
          <a:custGeom>
            <a:avLst/>
            <a:gdLst/>
            <a:ahLst/>
            <a:cxnLst/>
            <a:rect r="r" b="b" t="t" l="l"/>
            <a:pathLst>
              <a:path h="2743552" w="3820135">
                <a:moveTo>
                  <a:pt x="0" y="0"/>
                </a:moveTo>
                <a:lnTo>
                  <a:pt x="3820136" y="0"/>
                </a:lnTo>
                <a:lnTo>
                  <a:pt x="3820136" y="2743552"/>
                </a:lnTo>
                <a:lnTo>
                  <a:pt x="0" y="274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063843" y="-359662"/>
            <a:ext cx="9886705" cy="5155042"/>
            <a:chOff x="0" y="0"/>
            <a:chExt cx="3606697" cy="1880573"/>
          </a:xfrm>
        </p:grpSpPr>
        <p:sp>
          <p:nvSpPr>
            <p:cNvPr name="Freeform 11" id="11"/>
            <p:cNvSpPr/>
            <p:nvPr/>
          </p:nvSpPr>
          <p:spPr>
            <a:xfrm flipH="false" flipV="false" rot="0">
              <a:off x="0" y="0"/>
              <a:ext cx="3606697" cy="1880573"/>
            </a:xfrm>
            <a:custGeom>
              <a:avLst/>
              <a:gdLst/>
              <a:ahLst/>
              <a:cxnLst/>
              <a:rect r="r" b="b" t="t" l="l"/>
              <a:pathLst>
                <a:path h="1880573" w="3606697">
                  <a:moveTo>
                    <a:pt x="3482237" y="1880573"/>
                  </a:moveTo>
                  <a:lnTo>
                    <a:pt x="124460" y="1880573"/>
                  </a:lnTo>
                  <a:cubicBezTo>
                    <a:pt x="55880" y="1880573"/>
                    <a:pt x="0" y="1824693"/>
                    <a:pt x="0" y="1756113"/>
                  </a:cubicBezTo>
                  <a:lnTo>
                    <a:pt x="0" y="124460"/>
                  </a:lnTo>
                  <a:cubicBezTo>
                    <a:pt x="0" y="55880"/>
                    <a:pt x="55880" y="0"/>
                    <a:pt x="124460" y="0"/>
                  </a:cubicBezTo>
                  <a:lnTo>
                    <a:pt x="3482237" y="0"/>
                  </a:lnTo>
                  <a:cubicBezTo>
                    <a:pt x="3550817" y="0"/>
                    <a:pt x="3606697" y="55880"/>
                    <a:pt x="3606697" y="124460"/>
                  </a:cubicBezTo>
                  <a:lnTo>
                    <a:pt x="3606697" y="1756113"/>
                  </a:lnTo>
                  <a:cubicBezTo>
                    <a:pt x="3606697" y="1824693"/>
                    <a:pt x="3550817" y="1880573"/>
                    <a:pt x="3482237" y="1880573"/>
                  </a:cubicBezTo>
                  <a:close/>
                </a:path>
              </a:pathLst>
            </a:custGeom>
            <a:solidFill>
              <a:srgbClr val="F0F0F0"/>
            </a:solidFill>
          </p:spPr>
        </p:sp>
      </p:grpSp>
      <p:sp>
        <p:nvSpPr>
          <p:cNvPr name="TextBox 12" id="12"/>
          <p:cNvSpPr txBox="true"/>
          <p:nvPr/>
        </p:nvSpPr>
        <p:spPr>
          <a:xfrm rot="0">
            <a:off x="9613023" y="989134"/>
            <a:ext cx="8115300" cy="2447925"/>
          </a:xfrm>
          <a:prstGeom prst="rect">
            <a:avLst/>
          </a:prstGeom>
        </p:spPr>
        <p:txBody>
          <a:bodyPr anchor="t" rtlCol="false" tIns="0" lIns="0" bIns="0" rIns="0">
            <a:spAutoFit/>
          </a:bodyPr>
          <a:lstStyle/>
          <a:p>
            <a:pPr algn="ctr">
              <a:lnSpc>
                <a:spcPts val="9600"/>
              </a:lnSpc>
            </a:pPr>
            <a:r>
              <a:rPr lang="en-US" sz="8000">
                <a:solidFill>
                  <a:srgbClr val="3E497A"/>
                </a:solidFill>
                <a:latin typeface="Monterchi Sans Bold"/>
              </a:rPr>
              <a:t>MARKETING FUNDAMENTALS</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PRESENTATION SKILLS</a:t>
            </a:r>
          </a:p>
        </p:txBody>
      </p:sp>
      <p:sp>
        <p:nvSpPr>
          <p:cNvPr name="TextBox 5" id="5"/>
          <p:cNvSpPr txBox="true"/>
          <p:nvPr/>
        </p:nvSpPr>
        <p:spPr>
          <a:xfrm rot="0">
            <a:off x="501436" y="3244690"/>
            <a:ext cx="7552099" cy="605663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7. Speak Clearly and Confidently: Project your voice, speak at a moderate pace, and enunciate your words clearly. Use pauses effectively to emphasize key points and allow time for reflection.</a:t>
            </a:r>
          </a:p>
          <a:p>
            <a:pPr algn="just">
              <a:lnSpc>
                <a:spcPts val="4029"/>
              </a:lnSpc>
            </a:pPr>
            <a:r>
              <a:rPr lang="en-US" sz="3099">
                <a:solidFill>
                  <a:srgbClr val="3E497A"/>
                </a:solidFill>
                <a:latin typeface="Monterchi Serif Italics"/>
              </a:rPr>
              <a:t>8. Ma</a:t>
            </a:r>
            <a:r>
              <a:rPr lang="en-US" sz="3099">
                <a:solidFill>
                  <a:srgbClr val="3E497A"/>
                </a:solidFill>
                <a:latin typeface="Monterchi Serif Italics"/>
              </a:rPr>
              <a:t>nage Nervousness: It's natural to feel nervous before a presentation, but practice relaxation techniques such as deep breathing, visualization, or positive self-talk to calm your nerves. Focus on your message and the value you are providing to your audience.</a:t>
            </a:r>
          </a:p>
          <a:p>
            <a:pPr algn="just">
              <a:lnSpc>
                <a:spcPts val="4029"/>
              </a:lnSpc>
            </a:pPr>
          </a:p>
        </p:txBody>
      </p:sp>
      <p:sp>
        <p:nvSpPr>
          <p:cNvPr name="TextBox 6" id="6"/>
          <p:cNvSpPr txBox="true"/>
          <p:nvPr/>
        </p:nvSpPr>
        <p:spPr>
          <a:xfrm rot="0">
            <a:off x="8454047" y="1603314"/>
            <a:ext cx="9178046" cy="70662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9. Handle Questions Effectively: Be prepared to answer questions from your audience confidently and respectfully. Listen carefully, repeat the question if necessary, and provide concise and relevant answers.</a:t>
            </a:r>
          </a:p>
          <a:p>
            <a:pPr algn="just" marL="669285" indent="-334642" lvl="1">
              <a:lnSpc>
                <a:spcPts val="4029"/>
              </a:lnSpc>
              <a:buFont typeface="Arial"/>
              <a:buChar char="•"/>
            </a:pPr>
            <a:r>
              <a:rPr lang="en-US" sz="3099">
                <a:solidFill>
                  <a:srgbClr val="3E497A"/>
                </a:solidFill>
                <a:latin typeface="Monterchi Serif Italics"/>
              </a:rPr>
              <a:t>Seek Feedback: After your presentation, solicit feedback from your audience or peers to identify strengths and areas for improvement. Use this feedback to refine your skills and enhance future presentations.</a:t>
            </a:r>
          </a:p>
          <a:p>
            <a:pPr algn="just" marL="669285" indent="-334642" lvl="1">
              <a:lnSpc>
                <a:spcPts val="4029"/>
              </a:lnSpc>
              <a:buFont typeface="Arial"/>
              <a:buChar char="•"/>
            </a:pPr>
            <a:r>
              <a:rPr lang="en-US" sz="3099">
                <a:solidFill>
                  <a:srgbClr val="3E497A"/>
                </a:solidFill>
                <a:latin typeface="Monterchi Serif Italics"/>
              </a:rPr>
              <a:t>By incorporating these tips and techniques into your presentations, you can enhance your effectiveness as a presenter and deliver compelling and memorable presentations that resonate with your audience.</a:t>
            </a:r>
          </a:p>
          <a:p>
            <a:pPr algn="just">
              <a:lnSpc>
                <a:spcPts val="402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7263" y="5558734"/>
            <a:ext cx="5346674" cy="4114800"/>
          </a:xfrm>
          <a:custGeom>
            <a:avLst/>
            <a:gdLst/>
            <a:ahLst/>
            <a:cxnLst/>
            <a:rect r="r" b="b" t="t" l="l"/>
            <a:pathLst>
              <a:path h="4114800" w="5346674">
                <a:moveTo>
                  <a:pt x="0" y="0"/>
                </a:moveTo>
                <a:lnTo>
                  <a:pt x="5346674" y="0"/>
                </a:lnTo>
                <a:lnTo>
                  <a:pt x="534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35682" y="5944692"/>
            <a:ext cx="2569451" cy="23893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497A"/>
            </a:solidFill>
          </p:spPr>
        </p:sp>
      </p:grpSp>
      <p:grpSp>
        <p:nvGrpSpPr>
          <p:cNvPr name="Group 5" id="5"/>
          <p:cNvGrpSpPr/>
          <p:nvPr/>
        </p:nvGrpSpPr>
        <p:grpSpPr>
          <a:xfrm rot="0">
            <a:off x="4581394" y="2229114"/>
            <a:ext cx="2881558" cy="28815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Freeform 7" id="7"/>
          <p:cNvSpPr/>
          <p:nvPr/>
        </p:nvSpPr>
        <p:spPr>
          <a:xfrm flipH="false" flipV="false" rot="0">
            <a:off x="4472109" y="1952919"/>
            <a:ext cx="3384267" cy="3156965"/>
          </a:xfrm>
          <a:custGeom>
            <a:avLst/>
            <a:gdLst/>
            <a:ahLst/>
            <a:cxnLst/>
            <a:rect r="r" b="b" t="t" l="l"/>
            <a:pathLst>
              <a:path h="3156965" w="3384267">
                <a:moveTo>
                  <a:pt x="0" y="0"/>
                </a:moveTo>
                <a:lnTo>
                  <a:pt x="3384266" y="0"/>
                </a:lnTo>
                <a:lnTo>
                  <a:pt x="3384266" y="3156965"/>
                </a:lnTo>
                <a:lnTo>
                  <a:pt x="0" y="315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64242" y="5618629"/>
            <a:ext cx="4942880" cy="2380491"/>
          </a:xfrm>
          <a:custGeom>
            <a:avLst/>
            <a:gdLst/>
            <a:ahLst/>
            <a:cxnLst/>
            <a:rect r="r" b="b" t="t" l="l"/>
            <a:pathLst>
              <a:path h="2380491" w="4942880">
                <a:moveTo>
                  <a:pt x="0" y="0"/>
                </a:moveTo>
                <a:lnTo>
                  <a:pt x="4942880" y="0"/>
                </a:lnTo>
                <a:lnTo>
                  <a:pt x="4942880" y="2380491"/>
                </a:lnTo>
                <a:lnTo>
                  <a:pt x="0" y="2380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10970" y="5255568"/>
            <a:ext cx="3820135" cy="2743552"/>
          </a:xfrm>
          <a:custGeom>
            <a:avLst/>
            <a:gdLst/>
            <a:ahLst/>
            <a:cxnLst/>
            <a:rect r="r" b="b" t="t" l="l"/>
            <a:pathLst>
              <a:path h="2743552" w="3820135">
                <a:moveTo>
                  <a:pt x="0" y="0"/>
                </a:moveTo>
                <a:lnTo>
                  <a:pt x="3820136" y="0"/>
                </a:lnTo>
                <a:lnTo>
                  <a:pt x="3820136" y="2743552"/>
                </a:lnTo>
                <a:lnTo>
                  <a:pt x="0" y="274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063843" y="-359662"/>
            <a:ext cx="9886705" cy="5155042"/>
            <a:chOff x="0" y="0"/>
            <a:chExt cx="3606697" cy="1880573"/>
          </a:xfrm>
        </p:grpSpPr>
        <p:sp>
          <p:nvSpPr>
            <p:cNvPr name="Freeform 11" id="11"/>
            <p:cNvSpPr/>
            <p:nvPr/>
          </p:nvSpPr>
          <p:spPr>
            <a:xfrm flipH="false" flipV="false" rot="0">
              <a:off x="0" y="0"/>
              <a:ext cx="3606697" cy="1880573"/>
            </a:xfrm>
            <a:custGeom>
              <a:avLst/>
              <a:gdLst/>
              <a:ahLst/>
              <a:cxnLst/>
              <a:rect r="r" b="b" t="t" l="l"/>
              <a:pathLst>
                <a:path h="1880573" w="3606697">
                  <a:moveTo>
                    <a:pt x="3482237" y="1880573"/>
                  </a:moveTo>
                  <a:lnTo>
                    <a:pt x="124460" y="1880573"/>
                  </a:lnTo>
                  <a:cubicBezTo>
                    <a:pt x="55880" y="1880573"/>
                    <a:pt x="0" y="1824693"/>
                    <a:pt x="0" y="1756113"/>
                  </a:cubicBezTo>
                  <a:lnTo>
                    <a:pt x="0" y="124460"/>
                  </a:lnTo>
                  <a:cubicBezTo>
                    <a:pt x="0" y="55880"/>
                    <a:pt x="55880" y="0"/>
                    <a:pt x="124460" y="0"/>
                  </a:cubicBezTo>
                  <a:lnTo>
                    <a:pt x="3482237" y="0"/>
                  </a:lnTo>
                  <a:cubicBezTo>
                    <a:pt x="3550817" y="0"/>
                    <a:pt x="3606697" y="55880"/>
                    <a:pt x="3606697" y="124460"/>
                  </a:cubicBezTo>
                  <a:lnTo>
                    <a:pt x="3606697" y="1756113"/>
                  </a:lnTo>
                  <a:cubicBezTo>
                    <a:pt x="3606697" y="1824693"/>
                    <a:pt x="3550817" y="1880573"/>
                    <a:pt x="3482237" y="1880573"/>
                  </a:cubicBezTo>
                  <a:close/>
                </a:path>
              </a:pathLst>
            </a:custGeom>
            <a:solidFill>
              <a:srgbClr val="F0F0F0"/>
            </a:solidFill>
          </p:spPr>
        </p:sp>
      </p:grpSp>
      <p:sp>
        <p:nvSpPr>
          <p:cNvPr name="TextBox 12" id="12"/>
          <p:cNvSpPr txBox="true"/>
          <p:nvPr/>
        </p:nvSpPr>
        <p:spPr>
          <a:xfrm rot="0">
            <a:off x="9613023" y="989134"/>
            <a:ext cx="8115300" cy="1228725"/>
          </a:xfrm>
          <a:prstGeom prst="rect">
            <a:avLst/>
          </a:prstGeom>
        </p:spPr>
        <p:txBody>
          <a:bodyPr anchor="t" rtlCol="false" tIns="0" lIns="0" bIns="0" rIns="0">
            <a:spAutoFit/>
          </a:bodyPr>
          <a:lstStyle/>
          <a:p>
            <a:pPr algn="ctr">
              <a:lnSpc>
                <a:spcPts val="9600"/>
              </a:lnSpc>
            </a:pPr>
            <a:r>
              <a:rPr lang="en-US" sz="8000">
                <a:solidFill>
                  <a:srgbClr val="3E497A"/>
                </a:solidFill>
                <a:latin typeface="Monterchi Sans Bold"/>
              </a:rPr>
              <a:t>WEBSITE BASICS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WEBSITE BASICS</a:t>
            </a:r>
          </a:p>
        </p:txBody>
      </p:sp>
      <p:sp>
        <p:nvSpPr>
          <p:cNvPr name="TextBox 5" id="5"/>
          <p:cNvSpPr txBox="true"/>
          <p:nvPr/>
        </p:nvSpPr>
        <p:spPr>
          <a:xfrm rot="0">
            <a:off x="0" y="2006757"/>
            <a:ext cx="8175510" cy="858075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Domain Name: Choose a domain name that is easy to remember, relevant to your business, and preferably includes keywords related to your products or services. Ensure it is unique and reflects your brand identity.</a:t>
            </a:r>
          </a:p>
          <a:p>
            <a:pPr algn="just" marL="669285" indent="-334642" lvl="1">
              <a:lnSpc>
                <a:spcPts val="4029"/>
              </a:lnSpc>
              <a:buFont typeface="Arial"/>
              <a:buChar char="•"/>
            </a:pPr>
            <a:r>
              <a:rPr lang="en-US" sz="3099">
                <a:solidFill>
                  <a:srgbClr val="3E497A"/>
                </a:solidFill>
                <a:latin typeface="Monterchi Serif Italics"/>
              </a:rPr>
              <a:t>Web Hosting: Select a reliable web hosting provider that offers sufficient bandwidth, storage, and uptime guarantees to ensure your website is accessible to visitors at all times.</a:t>
            </a:r>
          </a:p>
          <a:p>
            <a:pPr algn="just" marL="669285" indent="-334642" lvl="1">
              <a:lnSpc>
                <a:spcPts val="4029"/>
              </a:lnSpc>
              <a:buFont typeface="Arial"/>
              <a:buChar char="•"/>
            </a:pPr>
            <a:r>
              <a:rPr lang="en-US" sz="3099">
                <a:solidFill>
                  <a:srgbClr val="3E497A"/>
                </a:solidFill>
                <a:latin typeface="Monterchi Serif Italics"/>
              </a:rPr>
              <a:t>Website Design and Layout: Create a visually appealing and user-friendly website design that aligns with your brand image and makes it easy for visitors to navigate and find information. Use clear navigation menus, consistent branding elements, and intuitive layouts.</a:t>
            </a:r>
          </a:p>
          <a:p>
            <a:pPr algn="just">
              <a:lnSpc>
                <a:spcPts val="4029"/>
              </a:lnSpc>
            </a:pPr>
          </a:p>
        </p:txBody>
      </p:sp>
      <p:sp>
        <p:nvSpPr>
          <p:cNvPr name="TextBox 6" id="6"/>
          <p:cNvSpPr txBox="true"/>
          <p:nvPr/>
        </p:nvSpPr>
        <p:spPr>
          <a:xfrm rot="0">
            <a:off x="8641656" y="164976"/>
            <a:ext cx="9178046" cy="90855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3. Responsive Design: Ensure your website is mobile-friendly and responsive, meaning it adapts seamlessly to different screen sizes and devices. With the increasing use of smartphones and tablets, mobile compatibility is essential for providing a positive user experience.</a:t>
            </a:r>
          </a:p>
          <a:p>
            <a:pPr algn="just">
              <a:lnSpc>
                <a:spcPts val="4029"/>
              </a:lnSpc>
            </a:pPr>
            <a:r>
              <a:rPr lang="en-US" sz="3099">
                <a:solidFill>
                  <a:srgbClr val="3E497A"/>
                </a:solidFill>
                <a:latin typeface="Monterchi Serif"/>
              </a:rPr>
              <a:t>4. </a:t>
            </a:r>
            <a:r>
              <a:rPr lang="en-US" sz="3099">
                <a:solidFill>
                  <a:srgbClr val="3E497A"/>
                </a:solidFill>
                <a:latin typeface="Monterchi Serif Italics"/>
              </a:rPr>
              <a:t>Content Management System (CMS): Choose a CMS platform such as WordPress, Joomla, or Drupal to build and manage your website. CMS platforms offer user-friendly interfaces, customizable templates, and plugins/extensions to enhance functionality.</a:t>
            </a:r>
          </a:p>
          <a:p>
            <a:pPr algn="just">
              <a:lnSpc>
                <a:spcPts val="4029"/>
              </a:lnSpc>
            </a:pPr>
            <a:r>
              <a:rPr lang="en-US" sz="3099">
                <a:solidFill>
                  <a:srgbClr val="3E497A"/>
                </a:solidFill>
                <a:latin typeface="Monterchi Serif"/>
              </a:rPr>
              <a:t>5. </a:t>
            </a:r>
            <a:r>
              <a:rPr lang="en-US" sz="3099">
                <a:solidFill>
                  <a:srgbClr val="3E497A"/>
                </a:solidFill>
                <a:latin typeface="Monterchi Serif Italics"/>
              </a:rPr>
              <a:t>Content Strategy: Develop a content strategy that includes creating high-quality, relevant, and engaging content for your website. This may include blog posts, articles, videos, infographics, case studies, and product/service descriptions. Regularly updating your content helps attract and retain visitors and improves search engine rankings.</a:t>
            </a:r>
          </a:p>
          <a:p>
            <a:pPr algn="just">
              <a:lnSpc>
                <a:spcPts val="402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WEBSITE BASICS</a:t>
            </a:r>
          </a:p>
        </p:txBody>
      </p:sp>
      <p:sp>
        <p:nvSpPr>
          <p:cNvPr name="TextBox 5" id="5"/>
          <p:cNvSpPr txBox="true"/>
          <p:nvPr/>
        </p:nvSpPr>
        <p:spPr>
          <a:xfrm rot="0">
            <a:off x="0" y="2006757"/>
            <a:ext cx="8175510" cy="757110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4. Search Engine Optimization (SEO): Optimize your website for search engines to improve its visibility and rankings in search engine results pages (SERPs). This involves keyword research, on-page optimization (meta tags, headings, URLs, etc.), off-page optimization (backlink building), and technical optimization (site speed, mobile-friendliness, etc.).</a:t>
            </a:r>
          </a:p>
          <a:p>
            <a:pPr algn="just">
              <a:lnSpc>
                <a:spcPts val="4029"/>
              </a:lnSpc>
            </a:pPr>
            <a:r>
              <a:rPr lang="en-US" sz="3099">
                <a:solidFill>
                  <a:srgbClr val="3E497A"/>
                </a:solidFill>
                <a:latin typeface="Monterchi Serif Italics"/>
              </a:rPr>
              <a:t>5. Analytics and Tracking: Implement web analytics tools such as Google Analytics to track visitor behavior, monitor website performance, and gather insights into user demographics, traffic sources, and conversion rates. Use this data to make informed decisions and optimize your digital marketing strategies.</a:t>
            </a:r>
          </a:p>
        </p:txBody>
      </p:sp>
      <p:sp>
        <p:nvSpPr>
          <p:cNvPr name="TextBox 6" id="6"/>
          <p:cNvSpPr txBox="true"/>
          <p:nvPr/>
        </p:nvSpPr>
        <p:spPr>
          <a:xfrm rot="0">
            <a:off x="8641656" y="164976"/>
            <a:ext cx="9178046" cy="1060005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6. Call to Action (CTA): Include clear and compelling calls to action throughout your website to encourage visitors to take desired actions, such as making a purchase, subscribing to a newsletter, downloading a resource, or contacting you for more information.</a:t>
            </a:r>
          </a:p>
          <a:p>
            <a:pPr algn="just">
              <a:lnSpc>
                <a:spcPts val="4029"/>
              </a:lnSpc>
            </a:pPr>
          </a:p>
          <a:p>
            <a:pPr algn="just">
              <a:lnSpc>
                <a:spcPts val="4029"/>
              </a:lnSpc>
            </a:pPr>
            <a:r>
              <a:rPr lang="en-US" sz="3099">
                <a:solidFill>
                  <a:srgbClr val="3E497A"/>
                </a:solidFill>
                <a:latin typeface="Monterchi Serif Italics"/>
              </a:rPr>
              <a:t>7. </a:t>
            </a:r>
            <a:r>
              <a:rPr lang="en-US" sz="3099">
                <a:solidFill>
                  <a:srgbClr val="3E497A"/>
                </a:solidFill>
                <a:latin typeface="Monterchi Serif Italics"/>
              </a:rPr>
              <a:t>Security: Protect your website from security threats and data breaches by implementing security measures such as SSL certificates, regular software updates, strong passwords, and security plugins.</a:t>
            </a:r>
          </a:p>
          <a:p>
            <a:pPr algn="just">
              <a:lnSpc>
                <a:spcPts val="4029"/>
              </a:lnSpc>
            </a:pPr>
          </a:p>
          <a:p>
            <a:pPr algn="just">
              <a:lnSpc>
                <a:spcPts val="4029"/>
              </a:lnSpc>
            </a:pPr>
            <a:r>
              <a:rPr lang="en-US" sz="3099">
                <a:solidFill>
                  <a:srgbClr val="3E497A"/>
                </a:solidFill>
                <a:latin typeface="Monterchi Serif Italics"/>
              </a:rPr>
              <a:t>By paying attention to these website basics in your digital marketing efforts, you can create a professional, functional, and effective website that attracts visitors, engages them with valuable content, and drives conversions and business growth.</a:t>
            </a:r>
          </a:p>
          <a:p>
            <a:pPr algn="just">
              <a:lnSpc>
                <a:spcPts val="4029"/>
              </a:lnSpc>
            </a:pPr>
          </a:p>
          <a:p>
            <a:pPr algn="just">
              <a:lnSpc>
                <a:spcPts val="4029"/>
              </a:lnSpc>
            </a:pPr>
          </a:p>
          <a:p>
            <a:pPr algn="just">
              <a:lnSpc>
                <a:spcPts val="4029"/>
              </a:lnSpc>
            </a:pPr>
          </a:p>
          <a:p>
            <a:pPr algn="just">
              <a:lnSpc>
                <a:spcPts val="4029"/>
              </a:lnSpc>
            </a:pPr>
          </a:p>
          <a:p>
            <a:pPr algn="just">
              <a:lnSpc>
                <a:spcPts val="402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7263" y="5558734"/>
            <a:ext cx="5346674" cy="4114800"/>
          </a:xfrm>
          <a:custGeom>
            <a:avLst/>
            <a:gdLst/>
            <a:ahLst/>
            <a:cxnLst/>
            <a:rect r="r" b="b" t="t" l="l"/>
            <a:pathLst>
              <a:path h="4114800" w="5346674">
                <a:moveTo>
                  <a:pt x="0" y="0"/>
                </a:moveTo>
                <a:lnTo>
                  <a:pt x="5346674" y="0"/>
                </a:lnTo>
                <a:lnTo>
                  <a:pt x="534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35682" y="5944692"/>
            <a:ext cx="2569451" cy="23893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497A"/>
            </a:solidFill>
          </p:spPr>
        </p:sp>
      </p:grpSp>
      <p:grpSp>
        <p:nvGrpSpPr>
          <p:cNvPr name="Group 5" id="5"/>
          <p:cNvGrpSpPr/>
          <p:nvPr/>
        </p:nvGrpSpPr>
        <p:grpSpPr>
          <a:xfrm rot="0">
            <a:off x="4581394" y="2229114"/>
            <a:ext cx="2881558" cy="28815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Freeform 7" id="7"/>
          <p:cNvSpPr/>
          <p:nvPr/>
        </p:nvSpPr>
        <p:spPr>
          <a:xfrm flipH="false" flipV="false" rot="0">
            <a:off x="4472109" y="1952919"/>
            <a:ext cx="3384267" cy="3156965"/>
          </a:xfrm>
          <a:custGeom>
            <a:avLst/>
            <a:gdLst/>
            <a:ahLst/>
            <a:cxnLst/>
            <a:rect r="r" b="b" t="t" l="l"/>
            <a:pathLst>
              <a:path h="3156965" w="3384267">
                <a:moveTo>
                  <a:pt x="0" y="0"/>
                </a:moveTo>
                <a:lnTo>
                  <a:pt x="3384266" y="0"/>
                </a:lnTo>
                <a:lnTo>
                  <a:pt x="3384266" y="3156965"/>
                </a:lnTo>
                <a:lnTo>
                  <a:pt x="0" y="315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64242" y="5618629"/>
            <a:ext cx="4942880" cy="2380491"/>
          </a:xfrm>
          <a:custGeom>
            <a:avLst/>
            <a:gdLst/>
            <a:ahLst/>
            <a:cxnLst/>
            <a:rect r="r" b="b" t="t" l="l"/>
            <a:pathLst>
              <a:path h="2380491" w="4942880">
                <a:moveTo>
                  <a:pt x="0" y="0"/>
                </a:moveTo>
                <a:lnTo>
                  <a:pt x="4942880" y="0"/>
                </a:lnTo>
                <a:lnTo>
                  <a:pt x="4942880" y="2380491"/>
                </a:lnTo>
                <a:lnTo>
                  <a:pt x="0" y="2380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10970" y="5255568"/>
            <a:ext cx="3820135" cy="2743552"/>
          </a:xfrm>
          <a:custGeom>
            <a:avLst/>
            <a:gdLst/>
            <a:ahLst/>
            <a:cxnLst/>
            <a:rect r="r" b="b" t="t" l="l"/>
            <a:pathLst>
              <a:path h="2743552" w="3820135">
                <a:moveTo>
                  <a:pt x="0" y="0"/>
                </a:moveTo>
                <a:lnTo>
                  <a:pt x="3820136" y="0"/>
                </a:lnTo>
                <a:lnTo>
                  <a:pt x="3820136" y="2743552"/>
                </a:lnTo>
                <a:lnTo>
                  <a:pt x="0" y="274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063843" y="-359662"/>
            <a:ext cx="9886705" cy="5155042"/>
            <a:chOff x="0" y="0"/>
            <a:chExt cx="3606697" cy="1880573"/>
          </a:xfrm>
        </p:grpSpPr>
        <p:sp>
          <p:nvSpPr>
            <p:cNvPr name="Freeform 11" id="11"/>
            <p:cNvSpPr/>
            <p:nvPr/>
          </p:nvSpPr>
          <p:spPr>
            <a:xfrm flipH="false" flipV="false" rot="0">
              <a:off x="0" y="0"/>
              <a:ext cx="3606697" cy="1880573"/>
            </a:xfrm>
            <a:custGeom>
              <a:avLst/>
              <a:gdLst/>
              <a:ahLst/>
              <a:cxnLst/>
              <a:rect r="r" b="b" t="t" l="l"/>
              <a:pathLst>
                <a:path h="1880573" w="3606697">
                  <a:moveTo>
                    <a:pt x="3482237" y="1880573"/>
                  </a:moveTo>
                  <a:lnTo>
                    <a:pt x="124460" y="1880573"/>
                  </a:lnTo>
                  <a:cubicBezTo>
                    <a:pt x="55880" y="1880573"/>
                    <a:pt x="0" y="1824693"/>
                    <a:pt x="0" y="1756113"/>
                  </a:cubicBezTo>
                  <a:lnTo>
                    <a:pt x="0" y="124460"/>
                  </a:lnTo>
                  <a:cubicBezTo>
                    <a:pt x="0" y="55880"/>
                    <a:pt x="55880" y="0"/>
                    <a:pt x="124460" y="0"/>
                  </a:cubicBezTo>
                  <a:lnTo>
                    <a:pt x="3482237" y="0"/>
                  </a:lnTo>
                  <a:cubicBezTo>
                    <a:pt x="3550817" y="0"/>
                    <a:pt x="3606697" y="55880"/>
                    <a:pt x="3606697" y="124460"/>
                  </a:cubicBezTo>
                  <a:lnTo>
                    <a:pt x="3606697" y="1756113"/>
                  </a:lnTo>
                  <a:cubicBezTo>
                    <a:pt x="3606697" y="1824693"/>
                    <a:pt x="3550817" y="1880573"/>
                    <a:pt x="3482237" y="1880573"/>
                  </a:cubicBezTo>
                  <a:close/>
                </a:path>
              </a:pathLst>
            </a:custGeom>
            <a:solidFill>
              <a:srgbClr val="F0F0F0"/>
            </a:solidFill>
          </p:spPr>
        </p:sp>
      </p:grpSp>
      <p:sp>
        <p:nvSpPr>
          <p:cNvPr name="TextBox 12" id="12"/>
          <p:cNvSpPr txBox="true"/>
          <p:nvPr/>
        </p:nvSpPr>
        <p:spPr>
          <a:xfrm rot="0">
            <a:off x="9613023" y="552560"/>
            <a:ext cx="8115300" cy="3667125"/>
          </a:xfrm>
          <a:prstGeom prst="rect">
            <a:avLst/>
          </a:prstGeom>
        </p:spPr>
        <p:txBody>
          <a:bodyPr anchor="t" rtlCol="false" tIns="0" lIns="0" bIns="0" rIns="0">
            <a:spAutoFit/>
          </a:bodyPr>
          <a:lstStyle/>
          <a:p>
            <a:pPr algn="ctr">
              <a:lnSpc>
                <a:spcPts val="9600"/>
              </a:lnSpc>
            </a:pPr>
            <a:r>
              <a:rPr lang="en-US" sz="8000">
                <a:solidFill>
                  <a:srgbClr val="3E497A"/>
                </a:solidFill>
                <a:latin typeface="Monterchi Sans Bold"/>
              </a:rPr>
              <a:t>SEO: SEARCH ENGINE OPTIMIZATION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Freeform 4" id="4"/>
          <p:cNvSpPr/>
          <p:nvPr/>
        </p:nvSpPr>
        <p:spPr>
          <a:xfrm flipH="false" flipV="false" rot="0">
            <a:off x="497059" y="5747879"/>
            <a:ext cx="6766267" cy="3821588"/>
          </a:xfrm>
          <a:custGeom>
            <a:avLst/>
            <a:gdLst/>
            <a:ahLst/>
            <a:cxnLst/>
            <a:rect r="r" b="b" t="t" l="l"/>
            <a:pathLst>
              <a:path h="3821588" w="6766267">
                <a:moveTo>
                  <a:pt x="0" y="0"/>
                </a:moveTo>
                <a:lnTo>
                  <a:pt x="6766267" y="0"/>
                </a:lnTo>
                <a:lnTo>
                  <a:pt x="6766267" y="3821587"/>
                </a:lnTo>
                <a:lnTo>
                  <a:pt x="0" y="3821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07636" y="1708924"/>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WHAT</a:t>
            </a:r>
          </a:p>
          <a:p>
            <a:pPr>
              <a:lnSpc>
                <a:spcPts val="7200"/>
              </a:lnSpc>
            </a:pPr>
            <a:r>
              <a:rPr lang="en-US" sz="7200">
                <a:solidFill>
                  <a:srgbClr val="3E497A"/>
                </a:solidFill>
                <a:latin typeface="Monterchi Sans Bold"/>
              </a:rPr>
              <a:t>IS SEO ?</a:t>
            </a:r>
          </a:p>
        </p:txBody>
      </p:sp>
      <p:sp>
        <p:nvSpPr>
          <p:cNvPr name="Freeform 6" id="6"/>
          <p:cNvSpPr/>
          <p:nvPr/>
        </p:nvSpPr>
        <p:spPr>
          <a:xfrm flipH="false" flipV="false" rot="0">
            <a:off x="12349248" y="5239799"/>
            <a:ext cx="5488929" cy="4329667"/>
          </a:xfrm>
          <a:custGeom>
            <a:avLst/>
            <a:gdLst/>
            <a:ahLst/>
            <a:cxnLst/>
            <a:rect r="r" b="b" t="t" l="l"/>
            <a:pathLst>
              <a:path h="4329667" w="5488929">
                <a:moveTo>
                  <a:pt x="0" y="0"/>
                </a:moveTo>
                <a:lnTo>
                  <a:pt x="5488929" y="0"/>
                </a:lnTo>
                <a:lnTo>
                  <a:pt x="5488929" y="4329667"/>
                </a:lnTo>
                <a:lnTo>
                  <a:pt x="0" y="4329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800423" y="2301116"/>
            <a:ext cx="8458877" cy="356362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Process: SEO is the process of optimizing a website or online content to improve its visibility and ranking in search engine results pages (SERPs).</a:t>
            </a:r>
          </a:p>
          <a:p>
            <a:pPr algn="just" marL="582927" indent="-291463" lvl="1">
              <a:lnSpc>
                <a:spcPts val="3509"/>
              </a:lnSpc>
              <a:buFont typeface="Arial"/>
              <a:buChar char="•"/>
            </a:pPr>
            <a:r>
              <a:rPr lang="en-US" sz="2699">
                <a:solidFill>
                  <a:srgbClr val="3E497A"/>
                </a:solidFill>
                <a:latin typeface="Monterchi Serif Italics"/>
              </a:rPr>
              <a:t>Goal: The ultimate goal of SEO is to attract organic (non-paid) traffic to the website by enhancing its relevance, authority, and trustworthiness in the eyes of search engines like Google, Bing, and Yahoo.</a:t>
            </a:r>
          </a:p>
          <a:p>
            <a:pPr algn="just">
              <a:lnSpc>
                <a:spcPts val="4029"/>
              </a:lnSpc>
            </a:pPr>
          </a:p>
        </p:txBody>
      </p:sp>
      <p:sp>
        <p:nvSpPr>
          <p:cNvPr name="TextBox 8" id="8"/>
          <p:cNvSpPr txBox="true"/>
          <p:nvPr/>
        </p:nvSpPr>
        <p:spPr>
          <a:xfrm rot="0">
            <a:off x="8800423" y="1293018"/>
            <a:ext cx="8458877" cy="660399"/>
          </a:xfrm>
          <a:prstGeom prst="rect">
            <a:avLst/>
          </a:prstGeom>
        </p:spPr>
        <p:txBody>
          <a:bodyPr anchor="t" rtlCol="false" tIns="0" lIns="0" bIns="0" rIns="0">
            <a:spAutoFit/>
          </a:bodyPr>
          <a:lstStyle/>
          <a:p>
            <a:pPr algn="just">
              <a:lnSpc>
                <a:spcPts val="4999"/>
              </a:lnSpc>
            </a:pPr>
            <a:r>
              <a:rPr lang="en-US" sz="4999">
                <a:solidFill>
                  <a:srgbClr val="3E497A"/>
                </a:solidFill>
                <a:latin typeface="Monterchi Sans Bold"/>
              </a:rPr>
              <a:t>SEARCH ENGINE OPTIMIZATION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506547"/>
            <a:chOff x="0" y="0"/>
            <a:chExt cx="6671512" cy="2008803"/>
          </a:xfrm>
        </p:grpSpPr>
        <p:sp>
          <p:nvSpPr>
            <p:cNvPr name="Freeform 3" id="3"/>
            <p:cNvSpPr/>
            <p:nvPr/>
          </p:nvSpPr>
          <p:spPr>
            <a:xfrm flipH="false" flipV="false" rot="0">
              <a:off x="0" y="0"/>
              <a:ext cx="6671512" cy="2008803"/>
            </a:xfrm>
            <a:custGeom>
              <a:avLst/>
              <a:gdLst/>
              <a:ahLst/>
              <a:cxnLst/>
              <a:rect r="r" b="b" t="t" l="l"/>
              <a:pathLst>
                <a:path h="2008803" w="6671512">
                  <a:moveTo>
                    <a:pt x="0" y="0"/>
                  </a:moveTo>
                  <a:lnTo>
                    <a:pt x="6671512" y="0"/>
                  </a:lnTo>
                  <a:lnTo>
                    <a:pt x="6671512" y="2008803"/>
                  </a:lnTo>
                  <a:lnTo>
                    <a:pt x="0" y="2008803"/>
                  </a:lnTo>
                  <a:close/>
                </a:path>
              </a:pathLst>
            </a:custGeom>
            <a:solidFill>
              <a:srgbClr val="F0F0F0"/>
            </a:solidFill>
          </p:spPr>
        </p:sp>
      </p:grpSp>
      <p:sp>
        <p:nvSpPr>
          <p:cNvPr name="Freeform 4" id="4"/>
          <p:cNvSpPr/>
          <p:nvPr/>
        </p:nvSpPr>
        <p:spPr>
          <a:xfrm flipH="false" flipV="false" rot="0">
            <a:off x="0" y="2176240"/>
            <a:ext cx="4973650" cy="3210265"/>
          </a:xfrm>
          <a:custGeom>
            <a:avLst/>
            <a:gdLst/>
            <a:ahLst/>
            <a:cxnLst/>
            <a:rect r="r" b="b" t="t" l="l"/>
            <a:pathLst>
              <a:path h="3210265" w="4973650">
                <a:moveTo>
                  <a:pt x="0" y="0"/>
                </a:moveTo>
                <a:lnTo>
                  <a:pt x="4973650" y="0"/>
                </a:lnTo>
                <a:lnTo>
                  <a:pt x="4973650" y="3210266"/>
                </a:lnTo>
                <a:lnTo>
                  <a:pt x="0" y="3210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2490" y="2426077"/>
            <a:ext cx="4205510" cy="3080469"/>
          </a:xfrm>
          <a:custGeom>
            <a:avLst/>
            <a:gdLst/>
            <a:ahLst/>
            <a:cxnLst/>
            <a:rect r="r" b="b" t="t" l="l"/>
            <a:pathLst>
              <a:path h="3080469" w="4205510">
                <a:moveTo>
                  <a:pt x="0" y="0"/>
                </a:moveTo>
                <a:lnTo>
                  <a:pt x="4205510" y="0"/>
                </a:lnTo>
                <a:lnTo>
                  <a:pt x="4205510" y="3080470"/>
                </a:lnTo>
                <a:lnTo>
                  <a:pt x="0" y="3080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72900" y="5862777"/>
            <a:ext cx="3913862" cy="3887692"/>
            <a:chOff x="0" y="0"/>
            <a:chExt cx="6233160" cy="6191481"/>
          </a:xfrm>
        </p:grpSpPr>
        <p:sp>
          <p:nvSpPr>
            <p:cNvPr name="Freeform 7" id="7"/>
            <p:cNvSpPr/>
            <p:nvPr/>
          </p:nvSpPr>
          <p:spPr>
            <a:xfrm flipH="false" flipV="false" rot="0">
              <a:off x="0" y="-10160"/>
              <a:ext cx="6233160" cy="6213071"/>
            </a:xfrm>
            <a:custGeom>
              <a:avLst/>
              <a:gdLst/>
              <a:ahLst/>
              <a:cxnLst/>
              <a:rect r="r" b="b" t="t" l="l"/>
              <a:pathLst>
                <a:path h="6213071" w="6233160">
                  <a:moveTo>
                    <a:pt x="5897880" y="579120"/>
                  </a:moveTo>
                  <a:lnTo>
                    <a:pt x="3451860" y="40640"/>
                  </a:lnTo>
                  <a:cubicBezTo>
                    <a:pt x="3267710" y="0"/>
                    <a:pt x="2965450" y="0"/>
                    <a:pt x="2781300" y="40640"/>
                  </a:cubicBezTo>
                  <a:lnTo>
                    <a:pt x="335280" y="579120"/>
                  </a:lnTo>
                  <a:cubicBezTo>
                    <a:pt x="151130" y="619760"/>
                    <a:pt x="0" y="807720"/>
                    <a:pt x="0" y="996950"/>
                  </a:cubicBezTo>
                  <a:lnTo>
                    <a:pt x="0" y="5193261"/>
                  </a:lnTo>
                  <a:cubicBezTo>
                    <a:pt x="0" y="5386301"/>
                    <a:pt x="151130" y="5578071"/>
                    <a:pt x="335280" y="5619981"/>
                  </a:cubicBezTo>
                  <a:lnTo>
                    <a:pt x="2781300" y="6171161"/>
                  </a:lnTo>
                  <a:cubicBezTo>
                    <a:pt x="2965450" y="6213071"/>
                    <a:pt x="3267710" y="6213071"/>
                    <a:pt x="3451860" y="6171161"/>
                  </a:cubicBezTo>
                  <a:lnTo>
                    <a:pt x="5897880" y="5619981"/>
                  </a:lnTo>
                  <a:cubicBezTo>
                    <a:pt x="6082030" y="5578071"/>
                    <a:pt x="6233160" y="5386301"/>
                    <a:pt x="6233160" y="5193261"/>
                  </a:cubicBezTo>
                  <a:lnTo>
                    <a:pt x="6233160" y="996950"/>
                  </a:lnTo>
                  <a:cubicBezTo>
                    <a:pt x="6233160" y="807720"/>
                    <a:pt x="6082030" y="619760"/>
                    <a:pt x="5897880" y="579120"/>
                  </a:cubicBezTo>
                  <a:close/>
                </a:path>
              </a:pathLst>
            </a:custGeom>
            <a:solidFill>
              <a:srgbClr val="F0F0F0"/>
            </a:solidFill>
          </p:spPr>
        </p:sp>
      </p:grpSp>
      <p:grpSp>
        <p:nvGrpSpPr>
          <p:cNvPr name="Group 8" id="8"/>
          <p:cNvGrpSpPr/>
          <p:nvPr/>
        </p:nvGrpSpPr>
        <p:grpSpPr>
          <a:xfrm rot="0">
            <a:off x="5082346" y="5862777"/>
            <a:ext cx="3913862" cy="3887692"/>
            <a:chOff x="0" y="0"/>
            <a:chExt cx="6233160" cy="6191481"/>
          </a:xfrm>
        </p:grpSpPr>
        <p:sp>
          <p:nvSpPr>
            <p:cNvPr name="Freeform 9" id="9"/>
            <p:cNvSpPr/>
            <p:nvPr/>
          </p:nvSpPr>
          <p:spPr>
            <a:xfrm flipH="false" flipV="false" rot="0">
              <a:off x="0" y="-10160"/>
              <a:ext cx="6233160" cy="6213071"/>
            </a:xfrm>
            <a:custGeom>
              <a:avLst/>
              <a:gdLst/>
              <a:ahLst/>
              <a:cxnLst/>
              <a:rect r="r" b="b" t="t" l="l"/>
              <a:pathLst>
                <a:path h="6213071" w="6233160">
                  <a:moveTo>
                    <a:pt x="5897880" y="579120"/>
                  </a:moveTo>
                  <a:lnTo>
                    <a:pt x="3451860" y="40640"/>
                  </a:lnTo>
                  <a:cubicBezTo>
                    <a:pt x="3267710" y="0"/>
                    <a:pt x="2965450" y="0"/>
                    <a:pt x="2781300" y="40640"/>
                  </a:cubicBezTo>
                  <a:lnTo>
                    <a:pt x="335280" y="579120"/>
                  </a:lnTo>
                  <a:cubicBezTo>
                    <a:pt x="151130" y="619760"/>
                    <a:pt x="0" y="807720"/>
                    <a:pt x="0" y="996950"/>
                  </a:cubicBezTo>
                  <a:lnTo>
                    <a:pt x="0" y="5193261"/>
                  </a:lnTo>
                  <a:cubicBezTo>
                    <a:pt x="0" y="5386301"/>
                    <a:pt x="151130" y="5578071"/>
                    <a:pt x="335280" y="5619981"/>
                  </a:cubicBezTo>
                  <a:lnTo>
                    <a:pt x="2781300" y="6171161"/>
                  </a:lnTo>
                  <a:cubicBezTo>
                    <a:pt x="2965450" y="6213071"/>
                    <a:pt x="3267710" y="6213071"/>
                    <a:pt x="3451860" y="6171161"/>
                  </a:cubicBezTo>
                  <a:lnTo>
                    <a:pt x="5897880" y="5619981"/>
                  </a:lnTo>
                  <a:cubicBezTo>
                    <a:pt x="6082030" y="5578071"/>
                    <a:pt x="6233160" y="5386301"/>
                    <a:pt x="6233160" y="5193261"/>
                  </a:cubicBezTo>
                  <a:lnTo>
                    <a:pt x="6233160" y="996950"/>
                  </a:lnTo>
                  <a:cubicBezTo>
                    <a:pt x="6233160" y="807720"/>
                    <a:pt x="6082030" y="619760"/>
                    <a:pt x="5897880" y="579120"/>
                  </a:cubicBezTo>
                  <a:close/>
                </a:path>
              </a:pathLst>
            </a:custGeom>
            <a:solidFill>
              <a:srgbClr val="F0F0F0"/>
            </a:solidFill>
          </p:spPr>
        </p:sp>
      </p:grpSp>
      <p:grpSp>
        <p:nvGrpSpPr>
          <p:cNvPr name="Group 10" id="10"/>
          <p:cNvGrpSpPr/>
          <p:nvPr/>
        </p:nvGrpSpPr>
        <p:grpSpPr>
          <a:xfrm rot="0">
            <a:off x="9291792" y="5862777"/>
            <a:ext cx="3913862" cy="3887692"/>
            <a:chOff x="0" y="0"/>
            <a:chExt cx="6233160" cy="6191481"/>
          </a:xfrm>
        </p:grpSpPr>
        <p:sp>
          <p:nvSpPr>
            <p:cNvPr name="Freeform 11" id="11"/>
            <p:cNvSpPr/>
            <p:nvPr/>
          </p:nvSpPr>
          <p:spPr>
            <a:xfrm flipH="false" flipV="false" rot="0">
              <a:off x="0" y="-10160"/>
              <a:ext cx="6233160" cy="6213071"/>
            </a:xfrm>
            <a:custGeom>
              <a:avLst/>
              <a:gdLst/>
              <a:ahLst/>
              <a:cxnLst/>
              <a:rect r="r" b="b" t="t" l="l"/>
              <a:pathLst>
                <a:path h="6213071" w="6233160">
                  <a:moveTo>
                    <a:pt x="5897880" y="579120"/>
                  </a:moveTo>
                  <a:lnTo>
                    <a:pt x="3451860" y="40640"/>
                  </a:lnTo>
                  <a:cubicBezTo>
                    <a:pt x="3267710" y="0"/>
                    <a:pt x="2965450" y="0"/>
                    <a:pt x="2781300" y="40640"/>
                  </a:cubicBezTo>
                  <a:lnTo>
                    <a:pt x="335280" y="579120"/>
                  </a:lnTo>
                  <a:cubicBezTo>
                    <a:pt x="151130" y="619760"/>
                    <a:pt x="0" y="807720"/>
                    <a:pt x="0" y="996950"/>
                  </a:cubicBezTo>
                  <a:lnTo>
                    <a:pt x="0" y="5193261"/>
                  </a:lnTo>
                  <a:cubicBezTo>
                    <a:pt x="0" y="5386301"/>
                    <a:pt x="151130" y="5578071"/>
                    <a:pt x="335280" y="5619981"/>
                  </a:cubicBezTo>
                  <a:lnTo>
                    <a:pt x="2781300" y="6171161"/>
                  </a:lnTo>
                  <a:cubicBezTo>
                    <a:pt x="2965450" y="6213071"/>
                    <a:pt x="3267710" y="6213071"/>
                    <a:pt x="3451860" y="6171161"/>
                  </a:cubicBezTo>
                  <a:lnTo>
                    <a:pt x="5897880" y="5619981"/>
                  </a:lnTo>
                  <a:cubicBezTo>
                    <a:pt x="6082030" y="5578071"/>
                    <a:pt x="6233160" y="5386301"/>
                    <a:pt x="6233160" y="5193261"/>
                  </a:cubicBezTo>
                  <a:lnTo>
                    <a:pt x="6233160" y="996950"/>
                  </a:lnTo>
                  <a:cubicBezTo>
                    <a:pt x="6233160" y="807720"/>
                    <a:pt x="6082030" y="619760"/>
                    <a:pt x="5897880" y="579120"/>
                  </a:cubicBezTo>
                  <a:close/>
                </a:path>
              </a:pathLst>
            </a:custGeom>
            <a:solidFill>
              <a:srgbClr val="F0F0F0"/>
            </a:solidFill>
          </p:spPr>
        </p:sp>
      </p:grpSp>
      <p:grpSp>
        <p:nvGrpSpPr>
          <p:cNvPr name="Group 12" id="12"/>
          <p:cNvGrpSpPr/>
          <p:nvPr/>
        </p:nvGrpSpPr>
        <p:grpSpPr>
          <a:xfrm rot="0">
            <a:off x="13501238" y="5862777"/>
            <a:ext cx="3913862" cy="3887692"/>
            <a:chOff x="0" y="0"/>
            <a:chExt cx="6233160" cy="6191481"/>
          </a:xfrm>
        </p:grpSpPr>
        <p:sp>
          <p:nvSpPr>
            <p:cNvPr name="Freeform 13" id="13"/>
            <p:cNvSpPr/>
            <p:nvPr/>
          </p:nvSpPr>
          <p:spPr>
            <a:xfrm flipH="false" flipV="false" rot="0">
              <a:off x="0" y="-10160"/>
              <a:ext cx="6233160" cy="6213071"/>
            </a:xfrm>
            <a:custGeom>
              <a:avLst/>
              <a:gdLst/>
              <a:ahLst/>
              <a:cxnLst/>
              <a:rect r="r" b="b" t="t" l="l"/>
              <a:pathLst>
                <a:path h="6213071" w="6233160">
                  <a:moveTo>
                    <a:pt x="5897880" y="579120"/>
                  </a:moveTo>
                  <a:lnTo>
                    <a:pt x="3451860" y="40640"/>
                  </a:lnTo>
                  <a:cubicBezTo>
                    <a:pt x="3267710" y="0"/>
                    <a:pt x="2965450" y="0"/>
                    <a:pt x="2781300" y="40640"/>
                  </a:cubicBezTo>
                  <a:lnTo>
                    <a:pt x="335280" y="579120"/>
                  </a:lnTo>
                  <a:cubicBezTo>
                    <a:pt x="151130" y="619760"/>
                    <a:pt x="0" y="807720"/>
                    <a:pt x="0" y="996950"/>
                  </a:cubicBezTo>
                  <a:lnTo>
                    <a:pt x="0" y="5193261"/>
                  </a:lnTo>
                  <a:cubicBezTo>
                    <a:pt x="0" y="5386301"/>
                    <a:pt x="151130" y="5578071"/>
                    <a:pt x="335280" y="5619981"/>
                  </a:cubicBezTo>
                  <a:lnTo>
                    <a:pt x="2781300" y="6171161"/>
                  </a:lnTo>
                  <a:cubicBezTo>
                    <a:pt x="2965450" y="6213071"/>
                    <a:pt x="3267710" y="6213071"/>
                    <a:pt x="3451860" y="6171161"/>
                  </a:cubicBezTo>
                  <a:lnTo>
                    <a:pt x="5897880" y="5619981"/>
                  </a:lnTo>
                  <a:cubicBezTo>
                    <a:pt x="6082030" y="5578071"/>
                    <a:pt x="6233160" y="5386301"/>
                    <a:pt x="6233160" y="5193261"/>
                  </a:cubicBezTo>
                  <a:lnTo>
                    <a:pt x="6233160" y="996950"/>
                  </a:lnTo>
                  <a:cubicBezTo>
                    <a:pt x="6233160" y="807720"/>
                    <a:pt x="6082030" y="619760"/>
                    <a:pt x="5897880" y="579120"/>
                  </a:cubicBezTo>
                  <a:close/>
                </a:path>
              </a:pathLst>
            </a:custGeom>
            <a:solidFill>
              <a:srgbClr val="F0F0F0"/>
            </a:solidFill>
          </p:spPr>
        </p:sp>
      </p:grpSp>
      <p:sp>
        <p:nvSpPr>
          <p:cNvPr name="Freeform 14" id="14"/>
          <p:cNvSpPr/>
          <p:nvPr/>
        </p:nvSpPr>
        <p:spPr>
          <a:xfrm flipH="false" flipV="false" rot="0">
            <a:off x="7387908" y="2713658"/>
            <a:ext cx="3512184" cy="2792888"/>
          </a:xfrm>
          <a:custGeom>
            <a:avLst/>
            <a:gdLst/>
            <a:ahLst/>
            <a:cxnLst/>
            <a:rect r="r" b="b" t="t" l="l"/>
            <a:pathLst>
              <a:path h="2792888" w="3512184">
                <a:moveTo>
                  <a:pt x="0" y="0"/>
                </a:moveTo>
                <a:lnTo>
                  <a:pt x="3512184" y="0"/>
                </a:lnTo>
                <a:lnTo>
                  <a:pt x="3512184" y="2792889"/>
                </a:lnTo>
                <a:lnTo>
                  <a:pt x="0" y="279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028700" y="781074"/>
            <a:ext cx="16230600" cy="930274"/>
          </a:xfrm>
          <a:prstGeom prst="rect">
            <a:avLst/>
          </a:prstGeom>
        </p:spPr>
        <p:txBody>
          <a:bodyPr anchor="t" rtlCol="false" tIns="0" lIns="0" bIns="0" rIns="0">
            <a:spAutoFit/>
          </a:bodyPr>
          <a:lstStyle/>
          <a:p>
            <a:pPr algn="ctr">
              <a:lnSpc>
                <a:spcPts val="6999"/>
              </a:lnSpc>
            </a:pPr>
            <a:r>
              <a:rPr lang="en-US" sz="6999">
                <a:solidFill>
                  <a:srgbClr val="3E497A"/>
                </a:solidFill>
                <a:latin typeface="Monterchi Sans Bold"/>
              </a:rPr>
              <a:t>FOUR FACTORS OF SEO?</a:t>
            </a:r>
          </a:p>
        </p:txBody>
      </p:sp>
      <p:sp>
        <p:nvSpPr>
          <p:cNvPr name="TextBox 16" id="16"/>
          <p:cNvSpPr txBox="true"/>
          <p:nvPr/>
        </p:nvSpPr>
        <p:spPr>
          <a:xfrm rot="0">
            <a:off x="1554596" y="6544515"/>
            <a:ext cx="2550470" cy="508000"/>
          </a:xfrm>
          <a:prstGeom prst="rect">
            <a:avLst/>
          </a:prstGeom>
        </p:spPr>
        <p:txBody>
          <a:bodyPr anchor="t" rtlCol="false" tIns="0" lIns="0" bIns="0" rIns="0">
            <a:spAutoFit/>
          </a:bodyPr>
          <a:lstStyle/>
          <a:p>
            <a:pPr algn="ctr">
              <a:lnSpc>
                <a:spcPts val="1999"/>
              </a:lnSpc>
            </a:pPr>
            <a:r>
              <a:rPr lang="en-US" sz="1999" u="sng">
                <a:solidFill>
                  <a:srgbClr val="A36357"/>
                </a:solidFill>
                <a:latin typeface="Monterchi Sans Bold"/>
              </a:rPr>
              <a:t>ON-PAGE OPTIMIZATION:</a:t>
            </a:r>
          </a:p>
        </p:txBody>
      </p:sp>
      <p:sp>
        <p:nvSpPr>
          <p:cNvPr name="TextBox 17" id="17"/>
          <p:cNvSpPr txBox="true"/>
          <p:nvPr/>
        </p:nvSpPr>
        <p:spPr>
          <a:xfrm rot="0">
            <a:off x="1229385" y="7163544"/>
            <a:ext cx="3200892" cy="1800225"/>
          </a:xfrm>
          <a:prstGeom prst="rect">
            <a:avLst/>
          </a:prstGeom>
        </p:spPr>
        <p:txBody>
          <a:bodyPr anchor="t" rtlCol="false" tIns="0" lIns="0" bIns="0" rIns="0">
            <a:spAutoFit/>
          </a:bodyPr>
          <a:lstStyle/>
          <a:p>
            <a:pPr algn="ctr">
              <a:lnSpc>
                <a:spcPts val="2039"/>
              </a:lnSpc>
            </a:pPr>
            <a:r>
              <a:rPr lang="en-US" sz="1699">
                <a:solidFill>
                  <a:srgbClr val="3E497A"/>
                </a:solidFill>
                <a:latin typeface="Monterchi Serif Bold"/>
              </a:rPr>
              <a:t>This includes optimizing individual web pages to improve their visibility and relevance for specific keywords or topics. On-page factors include elements such as keyword usage, meta tags, headings, URL structure, and internal linking.</a:t>
            </a:r>
          </a:p>
        </p:txBody>
      </p:sp>
      <p:sp>
        <p:nvSpPr>
          <p:cNvPr name="TextBox 18" id="18"/>
          <p:cNvSpPr txBox="true"/>
          <p:nvPr/>
        </p:nvSpPr>
        <p:spPr>
          <a:xfrm rot="0">
            <a:off x="5764042" y="6544515"/>
            <a:ext cx="2550470" cy="508000"/>
          </a:xfrm>
          <a:prstGeom prst="rect">
            <a:avLst/>
          </a:prstGeom>
        </p:spPr>
        <p:txBody>
          <a:bodyPr anchor="t" rtlCol="false" tIns="0" lIns="0" bIns="0" rIns="0">
            <a:spAutoFit/>
          </a:bodyPr>
          <a:lstStyle/>
          <a:p>
            <a:pPr algn="ctr">
              <a:lnSpc>
                <a:spcPts val="1999"/>
              </a:lnSpc>
            </a:pPr>
            <a:r>
              <a:rPr lang="en-US" sz="1999" u="sng">
                <a:solidFill>
                  <a:srgbClr val="A36357"/>
                </a:solidFill>
                <a:latin typeface="Monterchi Sans Bold"/>
              </a:rPr>
              <a:t>CONTENT QUALITY AND RELEVANCE</a:t>
            </a:r>
          </a:p>
        </p:txBody>
      </p:sp>
      <p:sp>
        <p:nvSpPr>
          <p:cNvPr name="TextBox 19" id="19"/>
          <p:cNvSpPr txBox="true"/>
          <p:nvPr/>
        </p:nvSpPr>
        <p:spPr>
          <a:xfrm rot="0">
            <a:off x="5390815" y="7138240"/>
            <a:ext cx="3296925" cy="2057400"/>
          </a:xfrm>
          <a:prstGeom prst="rect">
            <a:avLst/>
          </a:prstGeom>
        </p:spPr>
        <p:txBody>
          <a:bodyPr anchor="t" rtlCol="false" tIns="0" lIns="0" bIns="0" rIns="0">
            <a:spAutoFit/>
          </a:bodyPr>
          <a:lstStyle/>
          <a:p>
            <a:pPr algn="ctr">
              <a:lnSpc>
                <a:spcPts val="2039"/>
              </a:lnSpc>
            </a:pPr>
            <a:r>
              <a:rPr lang="en-US" sz="1699">
                <a:solidFill>
                  <a:srgbClr val="3E497A"/>
                </a:solidFill>
                <a:latin typeface="Monterchi Serif Bold"/>
              </a:rPr>
              <a:t> High-quality, relevant content is essential for SEO success. Content should be well-written, informative, and engaging for users, while also incorporating relevant keywords and addressing user intent. Fresh and regularly updated content can also positively impact SEO.</a:t>
            </a:r>
          </a:p>
        </p:txBody>
      </p:sp>
      <p:sp>
        <p:nvSpPr>
          <p:cNvPr name="TextBox 20" id="20"/>
          <p:cNvSpPr txBox="true"/>
          <p:nvPr/>
        </p:nvSpPr>
        <p:spPr>
          <a:xfrm rot="0">
            <a:off x="9973488" y="6544515"/>
            <a:ext cx="2550470" cy="508000"/>
          </a:xfrm>
          <a:prstGeom prst="rect">
            <a:avLst/>
          </a:prstGeom>
        </p:spPr>
        <p:txBody>
          <a:bodyPr anchor="t" rtlCol="false" tIns="0" lIns="0" bIns="0" rIns="0">
            <a:spAutoFit/>
          </a:bodyPr>
          <a:lstStyle/>
          <a:p>
            <a:pPr algn="ctr">
              <a:lnSpc>
                <a:spcPts val="1999"/>
              </a:lnSpc>
            </a:pPr>
            <a:r>
              <a:rPr lang="en-US" sz="1999" u="sng">
                <a:solidFill>
                  <a:srgbClr val="A36357"/>
                </a:solidFill>
                <a:latin typeface="Monterchi Sans Bold"/>
              </a:rPr>
              <a:t>BACKLINKS AND LINK BUILDING:</a:t>
            </a:r>
          </a:p>
        </p:txBody>
      </p:sp>
      <p:sp>
        <p:nvSpPr>
          <p:cNvPr name="TextBox 21" id="21"/>
          <p:cNvSpPr txBox="true"/>
          <p:nvPr/>
        </p:nvSpPr>
        <p:spPr>
          <a:xfrm rot="0">
            <a:off x="9576252" y="7081090"/>
            <a:ext cx="3344941" cy="2057400"/>
          </a:xfrm>
          <a:prstGeom prst="rect">
            <a:avLst/>
          </a:prstGeom>
        </p:spPr>
        <p:txBody>
          <a:bodyPr anchor="t" rtlCol="false" tIns="0" lIns="0" bIns="0" rIns="0">
            <a:spAutoFit/>
          </a:bodyPr>
          <a:lstStyle/>
          <a:p>
            <a:pPr algn="ctr">
              <a:lnSpc>
                <a:spcPts val="2039"/>
              </a:lnSpc>
            </a:pPr>
            <a:r>
              <a:rPr lang="en-US" sz="1699">
                <a:solidFill>
                  <a:srgbClr val="3E497A"/>
                </a:solidFill>
                <a:latin typeface="Monterchi Serif Bold"/>
              </a:rPr>
              <a:t>Backlinks, or inbound links from other websites, are crucial for SEO as they signal to search engines the credibility and authority of a website. Building a diverse portfolio of high-quality backlinks from authoritative sources can significantly improve a website's search engine rankings.</a:t>
            </a:r>
          </a:p>
        </p:txBody>
      </p:sp>
      <p:sp>
        <p:nvSpPr>
          <p:cNvPr name="TextBox 22" id="22"/>
          <p:cNvSpPr txBox="true"/>
          <p:nvPr/>
        </p:nvSpPr>
        <p:spPr>
          <a:xfrm rot="0">
            <a:off x="14182934" y="6544515"/>
            <a:ext cx="2550470" cy="508000"/>
          </a:xfrm>
          <a:prstGeom prst="rect">
            <a:avLst/>
          </a:prstGeom>
        </p:spPr>
        <p:txBody>
          <a:bodyPr anchor="t" rtlCol="false" tIns="0" lIns="0" bIns="0" rIns="0">
            <a:spAutoFit/>
          </a:bodyPr>
          <a:lstStyle/>
          <a:p>
            <a:pPr algn="ctr">
              <a:lnSpc>
                <a:spcPts val="1999"/>
              </a:lnSpc>
            </a:pPr>
            <a:r>
              <a:rPr lang="en-US" sz="1999" u="sng">
                <a:solidFill>
                  <a:srgbClr val="A36357"/>
                </a:solidFill>
                <a:latin typeface="Monterchi Sans Bold"/>
              </a:rPr>
              <a:t>TECHNICAL OPTIMIZATION:</a:t>
            </a:r>
          </a:p>
        </p:txBody>
      </p:sp>
      <p:sp>
        <p:nvSpPr>
          <p:cNvPr name="TextBox 23" id="23"/>
          <p:cNvSpPr txBox="true"/>
          <p:nvPr/>
        </p:nvSpPr>
        <p:spPr>
          <a:xfrm rot="0">
            <a:off x="13845719" y="7081090"/>
            <a:ext cx="3224900" cy="2314575"/>
          </a:xfrm>
          <a:prstGeom prst="rect">
            <a:avLst/>
          </a:prstGeom>
        </p:spPr>
        <p:txBody>
          <a:bodyPr anchor="t" rtlCol="false" tIns="0" lIns="0" bIns="0" rIns="0">
            <a:spAutoFit/>
          </a:bodyPr>
          <a:lstStyle/>
          <a:p>
            <a:pPr algn="ctr">
              <a:lnSpc>
                <a:spcPts val="2039"/>
              </a:lnSpc>
            </a:pPr>
            <a:r>
              <a:rPr lang="en-US" sz="1699">
                <a:solidFill>
                  <a:srgbClr val="3E497A"/>
                </a:solidFill>
                <a:latin typeface="Monterchi Serif Bold"/>
              </a:rPr>
              <a:t>Technical aspects of SEO involve optimizing the website's structure, code, and performance to ensure it is crawlable, indexable, and user-friendly. This includes factors such as site speed, mobile responsiveness, SSL encryption, schema markup, and the proper use of redirects and canonical tags.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grpSp>
        <p:nvGrpSpPr>
          <p:cNvPr name="Group 2" id="2"/>
          <p:cNvGrpSpPr/>
          <p:nvPr/>
        </p:nvGrpSpPr>
        <p:grpSpPr>
          <a:xfrm rot="0">
            <a:off x="588164" y="374455"/>
            <a:ext cx="17111672" cy="3748483"/>
            <a:chOff x="0" y="0"/>
            <a:chExt cx="6242384" cy="1367457"/>
          </a:xfrm>
        </p:grpSpPr>
        <p:sp>
          <p:nvSpPr>
            <p:cNvPr name="Freeform 3" id="3"/>
            <p:cNvSpPr/>
            <p:nvPr/>
          </p:nvSpPr>
          <p:spPr>
            <a:xfrm flipH="false" flipV="false" rot="0">
              <a:off x="0" y="0"/>
              <a:ext cx="6242384" cy="1367457"/>
            </a:xfrm>
            <a:custGeom>
              <a:avLst/>
              <a:gdLst/>
              <a:ahLst/>
              <a:cxnLst/>
              <a:rect r="r" b="b" t="t" l="l"/>
              <a:pathLst>
                <a:path h="1367457" w="6242384">
                  <a:moveTo>
                    <a:pt x="6117924" y="1367457"/>
                  </a:moveTo>
                  <a:lnTo>
                    <a:pt x="124460" y="1367457"/>
                  </a:lnTo>
                  <a:cubicBezTo>
                    <a:pt x="55880" y="1367457"/>
                    <a:pt x="0" y="1311577"/>
                    <a:pt x="0" y="1242997"/>
                  </a:cubicBezTo>
                  <a:lnTo>
                    <a:pt x="0" y="124460"/>
                  </a:lnTo>
                  <a:cubicBezTo>
                    <a:pt x="0" y="55880"/>
                    <a:pt x="55880" y="0"/>
                    <a:pt x="124460" y="0"/>
                  </a:cubicBezTo>
                  <a:lnTo>
                    <a:pt x="6117925" y="0"/>
                  </a:lnTo>
                  <a:cubicBezTo>
                    <a:pt x="6186505" y="0"/>
                    <a:pt x="6242384" y="55880"/>
                    <a:pt x="6242384" y="124460"/>
                  </a:cubicBezTo>
                  <a:lnTo>
                    <a:pt x="6242384" y="1242997"/>
                  </a:lnTo>
                  <a:cubicBezTo>
                    <a:pt x="6242384" y="1311577"/>
                    <a:pt x="6186505" y="1367457"/>
                    <a:pt x="6117925" y="1367457"/>
                  </a:cubicBezTo>
                  <a:close/>
                </a:path>
              </a:pathLst>
            </a:custGeom>
            <a:solidFill>
              <a:srgbClr val="F0F0F0"/>
            </a:solidFill>
          </p:spPr>
        </p:sp>
      </p:grpSp>
      <p:sp>
        <p:nvSpPr>
          <p:cNvPr name="TextBox 4" id="4"/>
          <p:cNvSpPr txBox="true"/>
          <p:nvPr/>
        </p:nvSpPr>
        <p:spPr>
          <a:xfrm rot="0">
            <a:off x="937732" y="1462076"/>
            <a:ext cx="9919404" cy="790426"/>
          </a:xfrm>
          <a:prstGeom prst="rect">
            <a:avLst/>
          </a:prstGeom>
        </p:spPr>
        <p:txBody>
          <a:bodyPr anchor="t" rtlCol="false" tIns="0" lIns="0" bIns="0" rIns="0">
            <a:spAutoFit/>
          </a:bodyPr>
          <a:lstStyle/>
          <a:p>
            <a:pPr>
              <a:lnSpc>
                <a:spcPts val="5999"/>
              </a:lnSpc>
            </a:pPr>
            <a:r>
              <a:rPr lang="en-US" sz="5999">
                <a:solidFill>
                  <a:srgbClr val="3E497A"/>
                </a:solidFill>
                <a:latin typeface="Monterchi Sans Bold"/>
              </a:rPr>
              <a:t>DIGITAL MARKETING</a:t>
            </a:r>
          </a:p>
        </p:txBody>
      </p:sp>
      <p:sp>
        <p:nvSpPr>
          <p:cNvPr name="TextBox 5" id="5"/>
          <p:cNvSpPr txBox="true"/>
          <p:nvPr/>
        </p:nvSpPr>
        <p:spPr>
          <a:xfrm rot="0">
            <a:off x="937732" y="2384151"/>
            <a:ext cx="10379227" cy="327660"/>
          </a:xfrm>
          <a:prstGeom prst="rect">
            <a:avLst/>
          </a:prstGeom>
        </p:spPr>
        <p:txBody>
          <a:bodyPr anchor="t" rtlCol="false" tIns="0" lIns="0" bIns="0" rIns="0">
            <a:spAutoFit/>
          </a:bodyPr>
          <a:lstStyle/>
          <a:p>
            <a:pPr>
              <a:lnSpc>
                <a:spcPts val="2400"/>
              </a:lnSpc>
            </a:pPr>
            <a:r>
              <a:rPr lang="en-US" sz="2400">
                <a:solidFill>
                  <a:srgbClr val="3E497A"/>
                </a:solidFill>
                <a:latin typeface="Monterchi Serif"/>
              </a:rPr>
              <a:t>SEO is a part of digital marketing, here are other parts listed.</a:t>
            </a:r>
          </a:p>
        </p:txBody>
      </p:sp>
      <p:grpSp>
        <p:nvGrpSpPr>
          <p:cNvPr name="Group 6" id="6"/>
          <p:cNvGrpSpPr>
            <a:grpSpLocks noChangeAspect="true"/>
          </p:cNvGrpSpPr>
          <p:nvPr/>
        </p:nvGrpSpPr>
        <p:grpSpPr>
          <a:xfrm rot="0">
            <a:off x="532652" y="4684143"/>
            <a:ext cx="705220" cy="705220"/>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8" id="8"/>
          <p:cNvGrpSpPr/>
          <p:nvPr/>
        </p:nvGrpSpPr>
        <p:grpSpPr>
          <a:xfrm rot="-5400000">
            <a:off x="3510176" y="2601717"/>
            <a:ext cx="594025" cy="4920734"/>
            <a:chOff x="0" y="0"/>
            <a:chExt cx="2354580" cy="19504664"/>
          </a:xfrm>
        </p:grpSpPr>
        <p:sp>
          <p:nvSpPr>
            <p:cNvPr name="Freeform 9" id="9"/>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10" id="10"/>
          <p:cNvSpPr txBox="true"/>
          <p:nvPr/>
        </p:nvSpPr>
        <p:spPr>
          <a:xfrm rot="0">
            <a:off x="532652" y="4870140"/>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01</a:t>
            </a:r>
          </a:p>
        </p:txBody>
      </p:sp>
      <p:sp>
        <p:nvSpPr>
          <p:cNvPr name="TextBox 11" id="11"/>
          <p:cNvSpPr txBox="true"/>
          <p:nvPr/>
        </p:nvSpPr>
        <p:spPr>
          <a:xfrm rot="0">
            <a:off x="1730746" y="4915399"/>
            <a:ext cx="4152885" cy="283845"/>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Search Engine Optimization (SEO)</a:t>
            </a:r>
          </a:p>
        </p:txBody>
      </p:sp>
      <p:grpSp>
        <p:nvGrpSpPr>
          <p:cNvPr name="Group 12" id="12"/>
          <p:cNvGrpSpPr>
            <a:grpSpLocks noChangeAspect="true"/>
          </p:cNvGrpSpPr>
          <p:nvPr/>
        </p:nvGrpSpPr>
        <p:grpSpPr>
          <a:xfrm rot="0">
            <a:off x="6519788" y="4684143"/>
            <a:ext cx="705220" cy="705220"/>
            <a:chOff x="0" y="0"/>
            <a:chExt cx="6355080" cy="6355080"/>
          </a:xfrm>
        </p:grpSpPr>
        <p:sp>
          <p:nvSpPr>
            <p:cNvPr name="Freeform 13" id="1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14" id="14"/>
          <p:cNvGrpSpPr/>
          <p:nvPr/>
        </p:nvGrpSpPr>
        <p:grpSpPr>
          <a:xfrm rot="-5400000">
            <a:off x="9497312" y="2601717"/>
            <a:ext cx="594025" cy="4920734"/>
            <a:chOff x="0" y="0"/>
            <a:chExt cx="2354580" cy="19504664"/>
          </a:xfrm>
        </p:grpSpPr>
        <p:sp>
          <p:nvSpPr>
            <p:cNvPr name="Freeform 15" id="15"/>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16" id="16"/>
          <p:cNvSpPr txBox="true"/>
          <p:nvPr/>
        </p:nvSpPr>
        <p:spPr>
          <a:xfrm rot="0">
            <a:off x="6519788" y="4870140"/>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05</a:t>
            </a:r>
          </a:p>
        </p:txBody>
      </p:sp>
      <p:sp>
        <p:nvSpPr>
          <p:cNvPr name="TextBox 17" id="17"/>
          <p:cNvSpPr txBox="true"/>
          <p:nvPr/>
        </p:nvSpPr>
        <p:spPr>
          <a:xfrm rot="0">
            <a:off x="7717882" y="4915399"/>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Search Engine Marketing</a:t>
            </a:r>
            <a:r>
              <a:rPr lang="en-US" sz="1800">
                <a:solidFill>
                  <a:srgbClr val="3E497A"/>
                </a:solidFill>
                <a:latin typeface="Kollektif Bold"/>
              </a:rPr>
              <a:t> </a:t>
            </a:r>
          </a:p>
        </p:txBody>
      </p:sp>
      <p:grpSp>
        <p:nvGrpSpPr>
          <p:cNvPr name="Group 18" id="18"/>
          <p:cNvGrpSpPr>
            <a:grpSpLocks noChangeAspect="true"/>
          </p:cNvGrpSpPr>
          <p:nvPr/>
        </p:nvGrpSpPr>
        <p:grpSpPr>
          <a:xfrm rot="0">
            <a:off x="532652" y="6188035"/>
            <a:ext cx="705220" cy="705220"/>
            <a:chOff x="0" y="0"/>
            <a:chExt cx="6355080" cy="6355080"/>
          </a:xfrm>
        </p:grpSpPr>
        <p:sp>
          <p:nvSpPr>
            <p:cNvPr name="Freeform 19" id="1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20" id="20"/>
          <p:cNvGrpSpPr/>
          <p:nvPr/>
        </p:nvGrpSpPr>
        <p:grpSpPr>
          <a:xfrm rot="-5400000">
            <a:off x="3510176" y="4105609"/>
            <a:ext cx="594025" cy="4920734"/>
            <a:chOff x="0" y="0"/>
            <a:chExt cx="2354580" cy="19504664"/>
          </a:xfrm>
        </p:grpSpPr>
        <p:sp>
          <p:nvSpPr>
            <p:cNvPr name="Freeform 21" id="21"/>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22" id="22"/>
          <p:cNvSpPr txBox="true"/>
          <p:nvPr/>
        </p:nvSpPr>
        <p:spPr>
          <a:xfrm rot="0">
            <a:off x="532652" y="6374032"/>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02</a:t>
            </a:r>
          </a:p>
        </p:txBody>
      </p:sp>
      <p:sp>
        <p:nvSpPr>
          <p:cNvPr name="TextBox 23" id="23"/>
          <p:cNvSpPr txBox="true"/>
          <p:nvPr/>
        </p:nvSpPr>
        <p:spPr>
          <a:xfrm rot="0">
            <a:off x="1730746" y="6419291"/>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Content Marketing</a:t>
            </a:r>
          </a:p>
        </p:txBody>
      </p:sp>
      <p:grpSp>
        <p:nvGrpSpPr>
          <p:cNvPr name="Group 24" id="24"/>
          <p:cNvGrpSpPr>
            <a:grpSpLocks noChangeAspect="true"/>
          </p:cNvGrpSpPr>
          <p:nvPr/>
        </p:nvGrpSpPr>
        <p:grpSpPr>
          <a:xfrm rot="0">
            <a:off x="6519788" y="6188035"/>
            <a:ext cx="705220" cy="705220"/>
            <a:chOff x="0" y="0"/>
            <a:chExt cx="6355080" cy="6355080"/>
          </a:xfrm>
        </p:grpSpPr>
        <p:sp>
          <p:nvSpPr>
            <p:cNvPr name="Freeform 25" id="2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26" id="26"/>
          <p:cNvGrpSpPr/>
          <p:nvPr/>
        </p:nvGrpSpPr>
        <p:grpSpPr>
          <a:xfrm rot="-5400000">
            <a:off x="9497312" y="4105609"/>
            <a:ext cx="594025" cy="4920734"/>
            <a:chOff x="0" y="0"/>
            <a:chExt cx="2354580" cy="19504664"/>
          </a:xfrm>
        </p:grpSpPr>
        <p:sp>
          <p:nvSpPr>
            <p:cNvPr name="Freeform 27" id="27"/>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28" id="28"/>
          <p:cNvSpPr txBox="true"/>
          <p:nvPr/>
        </p:nvSpPr>
        <p:spPr>
          <a:xfrm rot="0">
            <a:off x="6519788" y="6374032"/>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06</a:t>
            </a:r>
          </a:p>
        </p:txBody>
      </p:sp>
      <p:sp>
        <p:nvSpPr>
          <p:cNvPr name="TextBox 29" id="29"/>
          <p:cNvSpPr txBox="true"/>
          <p:nvPr/>
        </p:nvSpPr>
        <p:spPr>
          <a:xfrm rot="0">
            <a:off x="7717882" y="6419291"/>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Instant Messaging Marketing</a:t>
            </a:r>
          </a:p>
        </p:txBody>
      </p:sp>
      <p:grpSp>
        <p:nvGrpSpPr>
          <p:cNvPr name="Group 30" id="30"/>
          <p:cNvGrpSpPr>
            <a:grpSpLocks noChangeAspect="true"/>
          </p:cNvGrpSpPr>
          <p:nvPr/>
        </p:nvGrpSpPr>
        <p:grpSpPr>
          <a:xfrm rot="0">
            <a:off x="532652" y="7691928"/>
            <a:ext cx="705220" cy="705220"/>
            <a:chOff x="0" y="0"/>
            <a:chExt cx="6355080" cy="6355080"/>
          </a:xfrm>
        </p:grpSpPr>
        <p:sp>
          <p:nvSpPr>
            <p:cNvPr name="Freeform 31" id="3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32" id="32"/>
          <p:cNvGrpSpPr/>
          <p:nvPr/>
        </p:nvGrpSpPr>
        <p:grpSpPr>
          <a:xfrm rot="-5400000">
            <a:off x="3510176" y="5609502"/>
            <a:ext cx="594025" cy="4920734"/>
            <a:chOff x="0" y="0"/>
            <a:chExt cx="2354580" cy="19504664"/>
          </a:xfrm>
        </p:grpSpPr>
        <p:sp>
          <p:nvSpPr>
            <p:cNvPr name="Freeform 33" id="33"/>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34" id="34"/>
          <p:cNvSpPr txBox="true"/>
          <p:nvPr/>
        </p:nvSpPr>
        <p:spPr>
          <a:xfrm rot="0">
            <a:off x="532652" y="7877925"/>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03</a:t>
            </a:r>
          </a:p>
        </p:txBody>
      </p:sp>
      <p:sp>
        <p:nvSpPr>
          <p:cNvPr name="TextBox 35" id="35"/>
          <p:cNvSpPr txBox="true"/>
          <p:nvPr/>
        </p:nvSpPr>
        <p:spPr>
          <a:xfrm rot="0">
            <a:off x="1730746" y="7923184"/>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Social Media Marketing</a:t>
            </a:r>
          </a:p>
        </p:txBody>
      </p:sp>
      <p:grpSp>
        <p:nvGrpSpPr>
          <p:cNvPr name="Group 36" id="36"/>
          <p:cNvGrpSpPr>
            <a:grpSpLocks noChangeAspect="true"/>
          </p:cNvGrpSpPr>
          <p:nvPr/>
        </p:nvGrpSpPr>
        <p:grpSpPr>
          <a:xfrm rot="0">
            <a:off x="6519788" y="7691928"/>
            <a:ext cx="705220" cy="705220"/>
            <a:chOff x="0" y="0"/>
            <a:chExt cx="6355080" cy="6355080"/>
          </a:xfrm>
        </p:grpSpPr>
        <p:sp>
          <p:nvSpPr>
            <p:cNvPr name="Freeform 37" id="3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38" id="38"/>
          <p:cNvGrpSpPr/>
          <p:nvPr/>
        </p:nvGrpSpPr>
        <p:grpSpPr>
          <a:xfrm rot="-5400000">
            <a:off x="9497312" y="5609502"/>
            <a:ext cx="594025" cy="4920734"/>
            <a:chOff x="0" y="0"/>
            <a:chExt cx="2354580" cy="19504664"/>
          </a:xfrm>
        </p:grpSpPr>
        <p:sp>
          <p:nvSpPr>
            <p:cNvPr name="Freeform 39" id="39"/>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40" id="40"/>
          <p:cNvSpPr txBox="true"/>
          <p:nvPr/>
        </p:nvSpPr>
        <p:spPr>
          <a:xfrm rot="0">
            <a:off x="6519788" y="7877925"/>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07</a:t>
            </a:r>
          </a:p>
        </p:txBody>
      </p:sp>
      <p:sp>
        <p:nvSpPr>
          <p:cNvPr name="TextBox 41" id="41"/>
          <p:cNvSpPr txBox="true"/>
          <p:nvPr/>
        </p:nvSpPr>
        <p:spPr>
          <a:xfrm rot="0">
            <a:off x="7717882" y="7923184"/>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Affiliate Marketing</a:t>
            </a:r>
          </a:p>
        </p:txBody>
      </p:sp>
      <p:grpSp>
        <p:nvGrpSpPr>
          <p:cNvPr name="Group 42" id="42"/>
          <p:cNvGrpSpPr>
            <a:grpSpLocks noChangeAspect="true"/>
          </p:cNvGrpSpPr>
          <p:nvPr/>
        </p:nvGrpSpPr>
        <p:grpSpPr>
          <a:xfrm rot="0">
            <a:off x="532652" y="9195820"/>
            <a:ext cx="705220" cy="705220"/>
            <a:chOff x="0" y="0"/>
            <a:chExt cx="6355080" cy="6355080"/>
          </a:xfrm>
        </p:grpSpPr>
        <p:sp>
          <p:nvSpPr>
            <p:cNvPr name="Freeform 43" id="4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44" id="44"/>
          <p:cNvGrpSpPr/>
          <p:nvPr/>
        </p:nvGrpSpPr>
        <p:grpSpPr>
          <a:xfrm rot="-5400000">
            <a:off x="3510176" y="7113394"/>
            <a:ext cx="594025" cy="4920734"/>
            <a:chOff x="0" y="0"/>
            <a:chExt cx="2354580" cy="19504664"/>
          </a:xfrm>
        </p:grpSpPr>
        <p:sp>
          <p:nvSpPr>
            <p:cNvPr name="Freeform 45" id="45"/>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46" id="46"/>
          <p:cNvSpPr txBox="true"/>
          <p:nvPr/>
        </p:nvSpPr>
        <p:spPr>
          <a:xfrm rot="0">
            <a:off x="532652" y="9381817"/>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04</a:t>
            </a:r>
          </a:p>
        </p:txBody>
      </p:sp>
      <p:sp>
        <p:nvSpPr>
          <p:cNvPr name="TextBox 47" id="47"/>
          <p:cNvSpPr txBox="true"/>
          <p:nvPr/>
        </p:nvSpPr>
        <p:spPr>
          <a:xfrm rot="0">
            <a:off x="1730746" y="9427076"/>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Pay Per Click (PPC)</a:t>
            </a:r>
          </a:p>
        </p:txBody>
      </p:sp>
      <p:grpSp>
        <p:nvGrpSpPr>
          <p:cNvPr name="Group 48" id="48"/>
          <p:cNvGrpSpPr>
            <a:grpSpLocks noChangeAspect="true"/>
          </p:cNvGrpSpPr>
          <p:nvPr/>
        </p:nvGrpSpPr>
        <p:grpSpPr>
          <a:xfrm rot="0">
            <a:off x="6519788" y="9195820"/>
            <a:ext cx="705220" cy="705220"/>
            <a:chOff x="0" y="0"/>
            <a:chExt cx="6355080" cy="6355080"/>
          </a:xfrm>
        </p:grpSpPr>
        <p:sp>
          <p:nvSpPr>
            <p:cNvPr name="Freeform 49" id="4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F0E0C"/>
            </a:solidFill>
          </p:spPr>
        </p:sp>
      </p:grpSp>
      <p:grpSp>
        <p:nvGrpSpPr>
          <p:cNvPr name="Group 50" id="50"/>
          <p:cNvGrpSpPr/>
          <p:nvPr/>
        </p:nvGrpSpPr>
        <p:grpSpPr>
          <a:xfrm rot="-5400000">
            <a:off x="9497312" y="7113394"/>
            <a:ext cx="594025" cy="4920734"/>
            <a:chOff x="0" y="0"/>
            <a:chExt cx="2354580" cy="19504664"/>
          </a:xfrm>
        </p:grpSpPr>
        <p:sp>
          <p:nvSpPr>
            <p:cNvPr name="Freeform 51" id="51"/>
            <p:cNvSpPr/>
            <p:nvPr/>
          </p:nvSpPr>
          <p:spPr>
            <a:xfrm flipH="false" flipV="false" rot="0">
              <a:off x="0" y="0"/>
              <a:ext cx="2353310" cy="19504664"/>
            </a:xfrm>
            <a:custGeom>
              <a:avLst/>
              <a:gdLst/>
              <a:ahLst/>
              <a:cxnLst/>
              <a:rect r="r" b="b" t="t" l="l"/>
              <a:pathLst>
                <a:path h="19504664" w="2353310">
                  <a:moveTo>
                    <a:pt x="784860" y="19437353"/>
                  </a:moveTo>
                  <a:cubicBezTo>
                    <a:pt x="905510" y="19477994"/>
                    <a:pt x="1042670" y="19504664"/>
                    <a:pt x="1177290" y="19504664"/>
                  </a:cubicBezTo>
                  <a:cubicBezTo>
                    <a:pt x="1311910" y="19504664"/>
                    <a:pt x="1441450" y="19481803"/>
                    <a:pt x="1560830" y="19441164"/>
                  </a:cubicBezTo>
                  <a:cubicBezTo>
                    <a:pt x="1563370" y="19439894"/>
                    <a:pt x="1565910" y="19439894"/>
                    <a:pt x="1568450" y="19438624"/>
                  </a:cubicBezTo>
                  <a:cubicBezTo>
                    <a:pt x="2016760" y="19276064"/>
                    <a:pt x="2346960" y="18846803"/>
                    <a:pt x="2353310" y="18293967"/>
                  </a:cubicBezTo>
                  <a:lnTo>
                    <a:pt x="2353310" y="0"/>
                  </a:lnTo>
                  <a:lnTo>
                    <a:pt x="0" y="0"/>
                  </a:lnTo>
                  <a:lnTo>
                    <a:pt x="0" y="18279900"/>
                  </a:lnTo>
                  <a:cubicBezTo>
                    <a:pt x="6350" y="18849344"/>
                    <a:pt x="331470" y="19278603"/>
                    <a:pt x="784860" y="19437353"/>
                  </a:cubicBezTo>
                  <a:close/>
                </a:path>
              </a:pathLst>
            </a:custGeom>
            <a:solidFill>
              <a:srgbClr val="F0F0F0"/>
            </a:solidFill>
          </p:spPr>
        </p:sp>
      </p:grpSp>
      <p:sp>
        <p:nvSpPr>
          <p:cNvPr name="TextBox 52" id="52"/>
          <p:cNvSpPr txBox="true"/>
          <p:nvPr/>
        </p:nvSpPr>
        <p:spPr>
          <a:xfrm rot="0">
            <a:off x="6519788" y="9381817"/>
            <a:ext cx="705220" cy="390376"/>
          </a:xfrm>
          <a:prstGeom prst="rect">
            <a:avLst/>
          </a:prstGeom>
        </p:spPr>
        <p:txBody>
          <a:bodyPr anchor="t" rtlCol="false" tIns="0" lIns="0" bIns="0" rIns="0">
            <a:spAutoFit/>
          </a:bodyPr>
          <a:lstStyle/>
          <a:p>
            <a:pPr algn="ctr">
              <a:lnSpc>
                <a:spcPts val="2999"/>
              </a:lnSpc>
            </a:pPr>
            <a:r>
              <a:rPr lang="en-US" sz="2999">
                <a:solidFill>
                  <a:srgbClr val="3E497A"/>
                </a:solidFill>
                <a:latin typeface="Monterchi Sans Bold"/>
              </a:rPr>
              <a:t>08</a:t>
            </a:r>
          </a:p>
        </p:txBody>
      </p:sp>
      <p:sp>
        <p:nvSpPr>
          <p:cNvPr name="TextBox 53" id="53"/>
          <p:cNvSpPr txBox="true"/>
          <p:nvPr/>
        </p:nvSpPr>
        <p:spPr>
          <a:xfrm rot="0">
            <a:off x="7717882" y="9427076"/>
            <a:ext cx="4152885" cy="283696"/>
          </a:xfrm>
          <a:prstGeom prst="rect">
            <a:avLst/>
          </a:prstGeom>
        </p:spPr>
        <p:txBody>
          <a:bodyPr anchor="t" rtlCol="false" tIns="0" lIns="0" bIns="0" rIns="0">
            <a:spAutoFit/>
          </a:bodyPr>
          <a:lstStyle/>
          <a:p>
            <a:pPr>
              <a:lnSpc>
                <a:spcPts val="1800"/>
              </a:lnSpc>
            </a:pPr>
            <a:r>
              <a:rPr lang="en-US" sz="1800">
                <a:solidFill>
                  <a:srgbClr val="3E497A"/>
                </a:solidFill>
                <a:latin typeface="Kollektif Bold"/>
              </a:rPr>
              <a:t>Email Marketing</a:t>
            </a:r>
          </a:p>
        </p:txBody>
      </p:sp>
      <p:sp>
        <p:nvSpPr>
          <p:cNvPr name="Freeform 54" id="54"/>
          <p:cNvSpPr/>
          <p:nvPr/>
        </p:nvSpPr>
        <p:spPr>
          <a:xfrm flipH="false" flipV="false" rot="0">
            <a:off x="12686284" y="4955717"/>
            <a:ext cx="5601716" cy="4945323"/>
          </a:xfrm>
          <a:custGeom>
            <a:avLst/>
            <a:gdLst/>
            <a:ahLst/>
            <a:cxnLst/>
            <a:rect r="r" b="b" t="t" l="l"/>
            <a:pathLst>
              <a:path h="4945323" w="5601716">
                <a:moveTo>
                  <a:pt x="0" y="0"/>
                </a:moveTo>
                <a:lnTo>
                  <a:pt x="5601716" y="0"/>
                </a:lnTo>
                <a:lnTo>
                  <a:pt x="5601716" y="4945323"/>
                </a:lnTo>
                <a:lnTo>
                  <a:pt x="0" y="4945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5" id="55"/>
          <p:cNvSpPr/>
          <p:nvPr/>
        </p:nvSpPr>
        <p:spPr>
          <a:xfrm flipH="false" flipV="false" rot="0">
            <a:off x="11021106" y="374455"/>
            <a:ext cx="5603638" cy="3756093"/>
          </a:xfrm>
          <a:custGeom>
            <a:avLst/>
            <a:gdLst/>
            <a:ahLst/>
            <a:cxnLst/>
            <a:rect r="r" b="b" t="t" l="l"/>
            <a:pathLst>
              <a:path h="3756093" w="5603638">
                <a:moveTo>
                  <a:pt x="0" y="0"/>
                </a:moveTo>
                <a:lnTo>
                  <a:pt x="5603638" y="0"/>
                </a:lnTo>
                <a:lnTo>
                  <a:pt x="5603638" y="3756093"/>
                </a:lnTo>
                <a:lnTo>
                  <a:pt x="0" y="3756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grpSp>
        <p:nvGrpSpPr>
          <p:cNvPr name="Group 2" id="2"/>
          <p:cNvGrpSpPr/>
          <p:nvPr/>
        </p:nvGrpSpPr>
        <p:grpSpPr>
          <a:xfrm rot="0">
            <a:off x="6988562" y="246925"/>
            <a:ext cx="8628518" cy="446332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TextBox 4" id="4"/>
          <p:cNvSpPr txBox="true"/>
          <p:nvPr/>
        </p:nvSpPr>
        <p:spPr>
          <a:xfrm rot="0">
            <a:off x="8608020" y="1929658"/>
            <a:ext cx="6515258" cy="2545063"/>
          </a:xfrm>
          <a:prstGeom prst="rect">
            <a:avLst/>
          </a:prstGeom>
        </p:spPr>
        <p:txBody>
          <a:bodyPr anchor="t" rtlCol="false" tIns="0" lIns="0" bIns="0" rIns="0">
            <a:spAutoFit/>
          </a:bodyPr>
          <a:lstStyle/>
          <a:p>
            <a:pPr algn="ctr">
              <a:lnSpc>
                <a:spcPts val="9880"/>
              </a:lnSpc>
            </a:pPr>
            <a:r>
              <a:rPr lang="en-US" sz="9880">
                <a:solidFill>
                  <a:srgbClr val="3E497A"/>
                </a:solidFill>
                <a:latin typeface="Monterchi Sans Bold"/>
              </a:rPr>
              <a:t>HOW IS SEO USED ?</a:t>
            </a:r>
          </a:p>
        </p:txBody>
      </p:sp>
      <p:sp>
        <p:nvSpPr>
          <p:cNvPr name="Freeform 5" id="5"/>
          <p:cNvSpPr/>
          <p:nvPr/>
        </p:nvSpPr>
        <p:spPr>
          <a:xfrm flipH="false" flipV="false" rot="0">
            <a:off x="2670920" y="523859"/>
            <a:ext cx="4317643" cy="4186386"/>
          </a:xfrm>
          <a:custGeom>
            <a:avLst/>
            <a:gdLst/>
            <a:ahLst/>
            <a:cxnLst/>
            <a:rect r="r" b="b" t="t" l="l"/>
            <a:pathLst>
              <a:path h="4186386" w="4317643">
                <a:moveTo>
                  <a:pt x="0" y="0"/>
                </a:moveTo>
                <a:lnTo>
                  <a:pt x="4317642" y="0"/>
                </a:lnTo>
                <a:lnTo>
                  <a:pt x="4317642" y="4186386"/>
                </a:lnTo>
                <a:lnTo>
                  <a:pt x="0" y="4186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9667" y="5497123"/>
            <a:ext cx="5622427" cy="3903469"/>
          </a:xfrm>
          <a:custGeom>
            <a:avLst/>
            <a:gdLst/>
            <a:ahLst/>
            <a:cxnLst/>
            <a:rect r="r" b="b" t="t" l="l"/>
            <a:pathLst>
              <a:path h="3903469" w="5622427">
                <a:moveTo>
                  <a:pt x="0" y="0"/>
                </a:moveTo>
                <a:lnTo>
                  <a:pt x="5622427" y="0"/>
                </a:lnTo>
                <a:lnTo>
                  <a:pt x="5622427" y="3903469"/>
                </a:lnTo>
                <a:lnTo>
                  <a:pt x="0" y="3903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215678" y="5551949"/>
            <a:ext cx="4039413" cy="3793816"/>
          </a:xfrm>
          <a:custGeom>
            <a:avLst/>
            <a:gdLst/>
            <a:ahLst/>
            <a:cxnLst/>
            <a:rect r="r" b="b" t="t" l="l"/>
            <a:pathLst>
              <a:path h="3793816" w="4039413">
                <a:moveTo>
                  <a:pt x="0" y="0"/>
                </a:moveTo>
                <a:lnTo>
                  <a:pt x="4039413" y="0"/>
                </a:lnTo>
                <a:lnTo>
                  <a:pt x="4039413" y="3793817"/>
                </a:lnTo>
                <a:lnTo>
                  <a:pt x="0" y="37938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98674" y="5497123"/>
            <a:ext cx="4638585" cy="3903469"/>
          </a:xfrm>
          <a:custGeom>
            <a:avLst/>
            <a:gdLst/>
            <a:ahLst/>
            <a:cxnLst/>
            <a:rect r="r" b="b" t="t" l="l"/>
            <a:pathLst>
              <a:path h="3903469" w="4638585">
                <a:moveTo>
                  <a:pt x="0" y="0"/>
                </a:moveTo>
                <a:lnTo>
                  <a:pt x="4638585" y="0"/>
                </a:lnTo>
                <a:lnTo>
                  <a:pt x="4638585" y="3903469"/>
                </a:lnTo>
                <a:lnTo>
                  <a:pt x="0" y="3903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grpSp>
        <p:nvGrpSpPr>
          <p:cNvPr name="Group 2" id="2"/>
          <p:cNvGrpSpPr/>
          <p:nvPr/>
        </p:nvGrpSpPr>
        <p:grpSpPr>
          <a:xfrm rot="0">
            <a:off x="9063843" y="-288224"/>
            <a:ext cx="9755736" cy="5083604"/>
            <a:chOff x="0" y="0"/>
            <a:chExt cx="3558919" cy="1854513"/>
          </a:xfrm>
        </p:grpSpPr>
        <p:sp>
          <p:nvSpPr>
            <p:cNvPr name="Freeform 3" id="3"/>
            <p:cNvSpPr/>
            <p:nvPr/>
          </p:nvSpPr>
          <p:spPr>
            <a:xfrm flipH="false" flipV="false" rot="0">
              <a:off x="0" y="0"/>
              <a:ext cx="3558919" cy="1854513"/>
            </a:xfrm>
            <a:custGeom>
              <a:avLst/>
              <a:gdLst/>
              <a:ahLst/>
              <a:cxnLst/>
              <a:rect r="r" b="b" t="t" l="l"/>
              <a:pathLst>
                <a:path h="1854513" w="3558919">
                  <a:moveTo>
                    <a:pt x="3434459" y="1854513"/>
                  </a:moveTo>
                  <a:lnTo>
                    <a:pt x="124460" y="1854513"/>
                  </a:lnTo>
                  <a:cubicBezTo>
                    <a:pt x="55880" y="1854513"/>
                    <a:pt x="0" y="1798633"/>
                    <a:pt x="0" y="1730053"/>
                  </a:cubicBezTo>
                  <a:lnTo>
                    <a:pt x="0" y="124460"/>
                  </a:lnTo>
                  <a:cubicBezTo>
                    <a:pt x="0" y="55880"/>
                    <a:pt x="55880" y="0"/>
                    <a:pt x="124460" y="0"/>
                  </a:cubicBezTo>
                  <a:lnTo>
                    <a:pt x="3434459" y="0"/>
                  </a:lnTo>
                  <a:cubicBezTo>
                    <a:pt x="3503039" y="0"/>
                    <a:pt x="3558919" y="55880"/>
                    <a:pt x="3558919" y="124460"/>
                  </a:cubicBezTo>
                  <a:lnTo>
                    <a:pt x="3558919" y="1730053"/>
                  </a:lnTo>
                  <a:cubicBezTo>
                    <a:pt x="3558919" y="1798633"/>
                    <a:pt x="3503039" y="1854513"/>
                    <a:pt x="3434459" y="1854513"/>
                  </a:cubicBezTo>
                  <a:close/>
                </a:path>
              </a:pathLst>
            </a:custGeom>
            <a:solidFill>
              <a:srgbClr val="F0F0F0"/>
            </a:solidFill>
          </p:spPr>
        </p:sp>
      </p:grpSp>
      <p:sp>
        <p:nvSpPr>
          <p:cNvPr name="TextBox 4" id="4"/>
          <p:cNvSpPr txBox="true"/>
          <p:nvPr/>
        </p:nvSpPr>
        <p:spPr>
          <a:xfrm rot="0">
            <a:off x="9915430" y="492756"/>
            <a:ext cx="8052562" cy="3628802"/>
          </a:xfrm>
          <a:prstGeom prst="rect">
            <a:avLst/>
          </a:prstGeom>
        </p:spPr>
        <p:txBody>
          <a:bodyPr anchor="t" rtlCol="false" tIns="0" lIns="0" bIns="0" rIns="0">
            <a:spAutoFit/>
          </a:bodyPr>
          <a:lstStyle/>
          <a:p>
            <a:pPr>
              <a:lnSpc>
                <a:spcPts val="9599"/>
              </a:lnSpc>
            </a:pPr>
            <a:r>
              <a:rPr lang="en-US" sz="7999">
                <a:solidFill>
                  <a:srgbClr val="3E497A"/>
                </a:solidFill>
                <a:latin typeface="Monterchi Sans Bold"/>
              </a:rPr>
              <a:t>Search Engine</a:t>
            </a:r>
          </a:p>
          <a:p>
            <a:pPr>
              <a:lnSpc>
                <a:spcPts val="9599"/>
              </a:lnSpc>
            </a:pPr>
            <a:r>
              <a:rPr lang="en-US" sz="7999">
                <a:solidFill>
                  <a:srgbClr val="3E497A"/>
                </a:solidFill>
                <a:latin typeface="Monterchi Sans Bold"/>
              </a:rPr>
              <a:t>Optimization</a:t>
            </a:r>
          </a:p>
          <a:p>
            <a:pPr>
              <a:lnSpc>
                <a:spcPts val="9599"/>
              </a:lnSpc>
            </a:pPr>
            <a:r>
              <a:rPr lang="en-US" sz="7999">
                <a:solidFill>
                  <a:srgbClr val="3E497A"/>
                </a:solidFill>
                <a:latin typeface="Monterchi Sans Bold"/>
              </a:rPr>
              <a:t>(SEO)</a:t>
            </a:r>
          </a:p>
        </p:txBody>
      </p:sp>
      <p:sp>
        <p:nvSpPr>
          <p:cNvPr name="Freeform 5" id="5"/>
          <p:cNvSpPr/>
          <p:nvPr/>
        </p:nvSpPr>
        <p:spPr>
          <a:xfrm flipH="false" flipV="false" rot="0">
            <a:off x="8631551" y="0"/>
            <a:ext cx="1438744" cy="1370755"/>
          </a:xfrm>
          <a:custGeom>
            <a:avLst/>
            <a:gdLst/>
            <a:ahLst/>
            <a:cxnLst/>
            <a:rect r="r" b="b" t="t" l="l"/>
            <a:pathLst>
              <a:path h="1370755" w="1438744">
                <a:moveTo>
                  <a:pt x="0" y="0"/>
                </a:moveTo>
                <a:lnTo>
                  <a:pt x="1438745" y="0"/>
                </a:lnTo>
                <a:lnTo>
                  <a:pt x="1438745" y="1370755"/>
                </a:lnTo>
                <a:lnTo>
                  <a:pt x="0" y="1370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516447" y="5085139"/>
            <a:ext cx="4734166" cy="4373186"/>
          </a:xfrm>
          <a:custGeom>
            <a:avLst/>
            <a:gdLst/>
            <a:ahLst/>
            <a:cxnLst/>
            <a:rect r="r" b="b" t="t" l="l"/>
            <a:pathLst>
              <a:path h="4373186" w="4734166">
                <a:moveTo>
                  <a:pt x="0" y="0"/>
                </a:moveTo>
                <a:lnTo>
                  <a:pt x="4734166" y="0"/>
                </a:lnTo>
                <a:lnTo>
                  <a:pt x="4734166" y="4373186"/>
                </a:lnTo>
                <a:lnTo>
                  <a:pt x="0" y="437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37230" y="1292216"/>
            <a:ext cx="4153995" cy="4036690"/>
            <a:chOff x="0" y="0"/>
            <a:chExt cx="2841897" cy="2761645"/>
          </a:xfrm>
        </p:grpSpPr>
        <p:sp>
          <p:nvSpPr>
            <p:cNvPr name="Freeform 8" id="8"/>
            <p:cNvSpPr/>
            <p:nvPr/>
          </p:nvSpPr>
          <p:spPr>
            <a:xfrm flipH="false" flipV="false" rot="0">
              <a:off x="0" y="0"/>
              <a:ext cx="2841897" cy="2761645"/>
            </a:xfrm>
            <a:custGeom>
              <a:avLst/>
              <a:gdLst/>
              <a:ahLst/>
              <a:cxnLst/>
              <a:rect r="r" b="b" t="t" l="l"/>
              <a:pathLst>
                <a:path h="2761645" w="2841897">
                  <a:moveTo>
                    <a:pt x="2717437" y="59690"/>
                  </a:moveTo>
                  <a:cubicBezTo>
                    <a:pt x="2752997" y="59690"/>
                    <a:pt x="2782207" y="88900"/>
                    <a:pt x="2782207" y="124460"/>
                  </a:cubicBezTo>
                  <a:lnTo>
                    <a:pt x="2782207" y="2637185"/>
                  </a:lnTo>
                  <a:cubicBezTo>
                    <a:pt x="2782207" y="2672745"/>
                    <a:pt x="2752997" y="2701955"/>
                    <a:pt x="2717437" y="2701955"/>
                  </a:cubicBezTo>
                  <a:lnTo>
                    <a:pt x="124460" y="2701955"/>
                  </a:lnTo>
                  <a:cubicBezTo>
                    <a:pt x="88900" y="2701955"/>
                    <a:pt x="59690" y="2672745"/>
                    <a:pt x="59690" y="2637185"/>
                  </a:cubicBezTo>
                  <a:lnTo>
                    <a:pt x="59690" y="124460"/>
                  </a:lnTo>
                  <a:cubicBezTo>
                    <a:pt x="59690" y="88900"/>
                    <a:pt x="88900" y="59690"/>
                    <a:pt x="124460" y="59690"/>
                  </a:cubicBezTo>
                  <a:lnTo>
                    <a:pt x="2717437" y="59690"/>
                  </a:lnTo>
                  <a:moveTo>
                    <a:pt x="2717437" y="0"/>
                  </a:moveTo>
                  <a:lnTo>
                    <a:pt x="124460" y="0"/>
                  </a:lnTo>
                  <a:cubicBezTo>
                    <a:pt x="55880" y="0"/>
                    <a:pt x="0" y="55880"/>
                    <a:pt x="0" y="124460"/>
                  </a:cubicBezTo>
                  <a:lnTo>
                    <a:pt x="0" y="2637185"/>
                  </a:lnTo>
                  <a:cubicBezTo>
                    <a:pt x="0" y="2705765"/>
                    <a:pt x="55880" y="2761645"/>
                    <a:pt x="124460" y="2761645"/>
                  </a:cubicBezTo>
                  <a:lnTo>
                    <a:pt x="2717437" y="2761645"/>
                  </a:lnTo>
                  <a:cubicBezTo>
                    <a:pt x="2786017" y="2761645"/>
                    <a:pt x="2841897" y="2705765"/>
                    <a:pt x="2841897" y="2637185"/>
                  </a:cubicBezTo>
                  <a:lnTo>
                    <a:pt x="2841897" y="124460"/>
                  </a:lnTo>
                  <a:cubicBezTo>
                    <a:pt x="2841897" y="55880"/>
                    <a:pt x="2786017" y="0"/>
                    <a:pt x="2717437" y="0"/>
                  </a:cubicBezTo>
                  <a:close/>
                </a:path>
              </a:pathLst>
            </a:custGeom>
            <a:solidFill>
              <a:srgbClr val="0F0E0C"/>
            </a:solidFill>
          </p:spPr>
        </p:sp>
      </p:grpSp>
      <p:grpSp>
        <p:nvGrpSpPr>
          <p:cNvPr name="Group 9" id="9"/>
          <p:cNvGrpSpPr/>
          <p:nvPr/>
        </p:nvGrpSpPr>
        <p:grpSpPr>
          <a:xfrm rot="0">
            <a:off x="237230" y="5421635"/>
            <a:ext cx="4153995" cy="4036690"/>
            <a:chOff x="0" y="0"/>
            <a:chExt cx="2841897" cy="2761645"/>
          </a:xfrm>
        </p:grpSpPr>
        <p:sp>
          <p:nvSpPr>
            <p:cNvPr name="Freeform 10" id="10"/>
            <p:cNvSpPr/>
            <p:nvPr/>
          </p:nvSpPr>
          <p:spPr>
            <a:xfrm flipH="false" flipV="false" rot="0">
              <a:off x="0" y="0"/>
              <a:ext cx="2841897" cy="2761645"/>
            </a:xfrm>
            <a:custGeom>
              <a:avLst/>
              <a:gdLst/>
              <a:ahLst/>
              <a:cxnLst/>
              <a:rect r="r" b="b" t="t" l="l"/>
              <a:pathLst>
                <a:path h="2761645" w="2841897">
                  <a:moveTo>
                    <a:pt x="2717437" y="59690"/>
                  </a:moveTo>
                  <a:cubicBezTo>
                    <a:pt x="2752997" y="59690"/>
                    <a:pt x="2782207" y="88900"/>
                    <a:pt x="2782207" y="124460"/>
                  </a:cubicBezTo>
                  <a:lnTo>
                    <a:pt x="2782207" y="2637185"/>
                  </a:lnTo>
                  <a:cubicBezTo>
                    <a:pt x="2782207" y="2672745"/>
                    <a:pt x="2752997" y="2701955"/>
                    <a:pt x="2717437" y="2701955"/>
                  </a:cubicBezTo>
                  <a:lnTo>
                    <a:pt x="124460" y="2701955"/>
                  </a:lnTo>
                  <a:cubicBezTo>
                    <a:pt x="88900" y="2701955"/>
                    <a:pt x="59690" y="2672745"/>
                    <a:pt x="59690" y="2637185"/>
                  </a:cubicBezTo>
                  <a:lnTo>
                    <a:pt x="59690" y="124460"/>
                  </a:lnTo>
                  <a:cubicBezTo>
                    <a:pt x="59690" y="88900"/>
                    <a:pt x="88900" y="59690"/>
                    <a:pt x="124460" y="59690"/>
                  </a:cubicBezTo>
                  <a:lnTo>
                    <a:pt x="2717437" y="59690"/>
                  </a:lnTo>
                  <a:moveTo>
                    <a:pt x="2717437" y="0"/>
                  </a:moveTo>
                  <a:lnTo>
                    <a:pt x="124460" y="0"/>
                  </a:lnTo>
                  <a:cubicBezTo>
                    <a:pt x="55880" y="0"/>
                    <a:pt x="0" y="55880"/>
                    <a:pt x="0" y="124460"/>
                  </a:cubicBezTo>
                  <a:lnTo>
                    <a:pt x="0" y="2637185"/>
                  </a:lnTo>
                  <a:cubicBezTo>
                    <a:pt x="0" y="2705765"/>
                    <a:pt x="55880" y="2761645"/>
                    <a:pt x="124460" y="2761645"/>
                  </a:cubicBezTo>
                  <a:lnTo>
                    <a:pt x="2717437" y="2761645"/>
                  </a:lnTo>
                  <a:cubicBezTo>
                    <a:pt x="2786017" y="2761645"/>
                    <a:pt x="2841897" y="2705765"/>
                    <a:pt x="2841897" y="2637185"/>
                  </a:cubicBezTo>
                  <a:lnTo>
                    <a:pt x="2841897" y="124460"/>
                  </a:lnTo>
                  <a:cubicBezTo>
                    <a:pt x="2841897" y="55880"/>
                    <a:pt x="2786017" y="0"/>
                    <a:pt x="2717437" y="0"/>
                  </a:cubicBezTo>
                  <a:close/>
                </a:path>
              </a:pathLst>
            </a:custGeom>
            <a:solidFill>
              <a:srgbClr val="0F0E0C"/>
            </a:solidFill>
          </p:spPr>
        </p:sp>
      </p:grpSp>
      <p:grpSp>
        <p:nvGrpSpPr>
          <p:cNvPr name="Group 11" id="11"/>
          <p:cNvGrpSpPr/>
          <p:nvPr/>
        </p:nvGrpSpPr>
        <p:grpSpPr>
          <a:xfrm rot="0">
            <a:off x="4534706" y="1292216"/>
            <a:ext cx="4153995" cy="4036690"/>
            <a:chOff x="0" y="0"/>
            <a:chExt cx="2841897" cy="2761645"/>
          </a:xfrm>
        </p:grpSpPr>
        <p:sp>
          <p:nvSpPr>
            <p:cNvPr name="Freeform 12" id="12"/>
            <p:cNvSpPr/>
            <p:nvPr/>
          </p:nvSpPr>
          <p:spPr>
            <a:xfrm flipH="false" flipV="false" rot="0">
              <a:off x="0" y="0"/>
              <a:ext cx="2841897" cy="2761645"/>
            </a:xfrm>
            <a:custGeom>
              <a:avLst/>
              <a:gdLst/>
              <a:ahLst/>
              <a:cxnLst/>
              <a:rect r="r" b="b" t="t" l="l"/>
              <a:pathLst>
                <a:path h="2761645" w="2841897">
                  <a:moveTo>
                    <a:pt x="2717437" y="59690"/>
                  </a:moveTo>
                  <a:cubicBezTo>
                    <a:pt x="2752997" y="59690"/>
                    <a:pt x="2782207" y="88900"/>
                    <a:pt x="2782207" y="124460"/>
                  </a:cubicBezTo>
                  <a:lnTo>
                    <a:pt x="2782207" y="2637185"/>
                  </a:lnTo>
                  <a:cubicBezTo>
                    <a:pt x="2782207" y="2672745"/>
                    <a:pt x="2752997" y="2701955"/>
                    <a:pt x="2717437" y="2701955"/>
                  </a:cubicBezTo>
                  <a:lnTo>
                    <a:pt x="124460" y="2701955"/>
                  </a:lnTo>
                  <a:cubicBezTo>
                    <a:pt x="88900" y="2701955"/>
                    <a:pt x="59690" y="2672745"/>
                    <a:pt x="59690" y="2637185"/>
                  </a:cubicBezTo>
                  <a:lnTo>
                    <a:pt x="59690" y="124460"/>
                  </a:lnTo>
                  <a:cubicBezTo>
                    <a:pt x="59690" y="88900"/>
                    <a:pt x="88900" y="59690"/>
                    <a:pt x="124460" y="59690"/>
                  </a:cubicBezTo>
                  <a:lnTo>
                    <a:pt x="2717437" y="59690"/>
                  </a:lnTo>
                  <a:moveTo>
                    <a:pt x="2717437" y="0"/>
                  </a:moveTo>
                  <a:lnTo>
                    <a:pt x="124460" y="0"/>
                  </a:lnTo>
                  <a:cubicBezTo>
                    <a:pt x="55880" y="0"/>
                    <a:pt x="0" y="55880"/>
                    <a:pt x="0" y="124460"/>
                  </a:cubicBezTo>
                  <a:lnTo>
                    <a:pt x="0" y="2637185"/>
                  </a:lnTo>
                  <a:cubicBezTo>
                    <a:pt x="0" y="2705765"/>
                    <a:pt x="55880" y="2761645"/>
                    <a:pt x="124460" y="2761645"/>
                  </a:cubicBezTo>
                  <a:lnTo>
                    <a:pt x="2717437" y="2761645"/>
                  </a:lnTo>
                  <a:cubicBezTo>
                    <a:pt x="2786017" y="2761645"/>
                    <a:pt x="2841897" y="2705765"/>
                    <a:pt x="2841897" y="2637185"/>
                  </a:cubicBezTo>
                  <a:lnTo>
                    <a:pt x="2841897" y="124460"/>
                  </a:lnTo>
                  <a:cubicBezTo>
                    <a:pt x="2841897" y="55880"/>
                    <a:pt x="2786017" y="0"/>
                    <a:pt x="2717437" y="0"/>
                  </a:cubicBezTo>
                  <a:close/>
                </a:path>
              </a:pathLst>
            </a:custGeom>
            <a:solidFill>
              <a:srgbClr val="0F0E0C"/>
            </a:solidFill>
          </p:spPr>
        </p:sp>
      </p:grpSp>
      <p:grpSp>
        <p:nvGrpSpPr>
          <p:cNvPr name="Group 13" id="13"/>
          <p:cNvGrpSpPr/>
          <p:nvPr/>
        </p:nvGrpSpPr>
        <p:grpSpPr>
          <a:xfrm rot="0">
            <a:off x="4534706" y="5421635"/>
            <a:ext cx="4153995" cy="4036690"/>
            <a:chOff x="0" y="0"/>
            <a:chExt cx="2841897" cy="2761645"/>
          </a:xfrm>
        </p:grpSpPr>
        <p:sp>
          <p:nvSpPr>
            <p:cNvPr name="Freeform 14" id="14"/>
            <p:cNvSpPr/>
            <p:nvPr/>
          </p:nvSpPr>
          <p:spPr>
            <a:xfrm flipH="false" flipV="false" rot="0">
              <a:off x="0" y="0"/>
              <a:ext cx="2841897" cy="2761645"/>
            </a:xfrm>
            <a:custGeom>
              <a:avLst/>
              <a:gdLst/>
              <a:ahLst/>
              <a:cxnLst/>
              <a:rect r="r" b="b" t="t" l="l"/>
              <a:pathLst>
                <a:path h="2761645" w="2841897">
                  <a:moveTo>
                    <a:pt x="2717437" y="59690"/>
                  </a:moveTo>
                  <a:cubicBezTo>
                    <a:pt x="2752997" y="59690"/>
                    <a:pt x="2782207" y="88900"/>
                    <a:pt x="2782207" y="124460"/>
                  </a:cubicBezTo>
                  <a:lnTo>
                    <a:pt x="2782207" y="2637185"/>
                  </a:lnTo>
                  <a:cubicBezTo>
                    <a:pt x="2782207" y="2672745"/>
                    <a:pt x="2752997" y="2701955"/>
                    <a:pt x="2717437" y="2701955"/>
                  </a:cubicBezTo>
                  <a:lnTo>
                    <a:pt x="124460" y="2701955"/>
                  </a:lnTo>
                  <a:cubicBezTo>
                    <a:pt x="88900" y="2701955"/>
                    <a:pt x="59690" y="2672745"/>
                    <a:pt x="59690" y="2637185"/>
                  </a:cubicBezTo>
                  <a:lnTo>
                    <a:pt x="59690" y="124460"/>
                  </a:lnTo>
                  <a:cubicBezTo>
                    <a:pt x="59690" y="88900"/>
                    <a:pt x="88900" y="59690"/>
                    <a:pt x="124460" y="59690"/>
                  </a:cubicBezTo>
                  <a:lnTo>
                    <a:pt x="2717437" y="59690"/>
                  </a:lnTo>
                  <a:moveTo>
                    <a:pt x="2717437" y="0"/>
                  </a:moveTo>
                  <a:lnTo>
                    <a:pt x="124460" y="0"/>
                  </a:lnTo>
                  <a:cubicBezTo>
                    <a:pt x="55880" y="0"/>
                    <a:pt x="0" y="55880"/>
                    <a:pt x="0" y="124460"/>
                  </a:cubicBezTo>
                  <a:lnTo>
                    <a:pt x="0" y="2637185"/>
                  </a:lnTo>
                  <a:cubicBezTo>
                    <a:pt x="0" y="2705765"/>
                    <a:pt x="55880" y="2761645"/>
                    <a:pt x="124460" y="2761645"/>
                  </a:cubicBezTo>
                  <a:lnTo>
                    <a:pt x="2717437" y="2761645"/>
                  </a:lnTo>
                  <a:cubicBezTo>
                    <a:pt x="2786017" y="2761645"/>
                    <a:pt x="2841897" y="2705765"/>
                    <a:pt x="2841897" y="2637185"/>
                  </a:cubicBezTo>
                  <a:lnTo>
                    <a:pt x="2841897" y="124460"/>
                  </a:lnTo>
                  <a:cubicBezTo>
                    <a:pt x="2841897" y="55880"/>
                    <a:pt x="2786017" y="0"/>
                    <a:pt x="2717437" y="0"/>
                  </a:cubicBezTo>
                  <a:close/>
                </a:path>
              </a:pathLst>
            </a:custGeom>
            <a:solidFill>
              <a:srgbClr val="0F0E0C"/>
            </a:solidFill>
          </p:spPr>
        </p:sp>
      </p:grpSp>
      <p:sp>
        <p:nvSpPr>
          <p:cNvPr name="TextBox 15" id="15"/>
          <p:cNvSpPr txBox="true"/>
          <p:nvPr/>
        </p:nvSpPr>
        <p:spPr>
          <a:xfrm rot="0">
            <a:off x="299535" y="1983725"/>
            <a:ext cx="4029386" cy="260313"/>
          </a:xfrm>
          <a:prstGeom prst="rect">
            <a:avLst/>
          </a:prstGeom>
        </p:spPr>
        <p:txBody>
          <a:bodyPr anchor="t" rtlCol="false" tIns="0" lIns="0" bIns="0" rIns="0">
            <a:spAutoFit/>
          </a:bodyPr>
          <a:lstStyle/>
          <a:p>
            <a:pPr algn="ctr">
              <a:lnSpc>
                <a:spcPts val="1999"/>
              </a:lnSpc>
            </a:pPr>
            <a:r>
              <a:rPr lang="en-US" sz="1999">
                <a:solidFill>
                  <a:srgbClr val="3E497A"/>
                </a:solidFill>
                <a:latin typeface="Monterchi Sans Bold"/>
              </a:rPr>
              <a:t>QUALITY OF CONTENT</a:t>
            </a:r>
          </a:p>
        </p:txBody>
      </p:sp>
      <p:sp>
        <p:nvSpPr>
          <p:cNvPr name="TextBox 16" id="16"/>
          <p:cNvSpPr txBox="true"/>
          <p:nvPr/>
        </p:nvSpPr>
        <p:spPr>
          <a:xfrm rot="0">
            <a:off x="299535" y="2697207"/>
            <a:ext cx="4029386" cy="1978290"/>
          </a:xfrm>
          <a:prstGeom prst="rect">
            <a:avLst/>
          </a:prstGeom>
        </p:spPr>
        <p:txBody>
          <a:bodyPr anchor="t" rtlCol="false" tIns="0" lIns="0" bIns="0" rIns="0">
            <a:spAutoFit/>
          </a:bodyPr>
          <a:lstStyle/>
          <a:p>
            <a:pPr algn="ctr">
              <a:lnSpc>
                <a:spcPts val="1799"/>
              </a:lnSpc>
            </a:pPr>
            <a:r>
              <a:rPr lang="en-US" sz="1799">
                <a:solidFill>
                  <a:srgbClr val="3E497A"/>
                </a:solidFill>
                <a:latin typeface="Monterchi Serif Bold"/>
              </a:rPr>
              <a:t>Any marketing that uses electronic</a:t>
            </a:r>
          </a:p>
          <a:p>
            <a:pPr algn="ctr">
              <a:lnSpc>
                <a:spcPts val="1799"/>
              </a:lnSpc>
            </a:pPr>
            <a:r>
              <a:rPr lang="en-US" sz="1799">
                <a:solidFill>
                  <a:srgbClr val="3E497A"/>
                </a:solidFill>
                <a:latin typeface="Monterchi Serif Bold"/>
              </a:rPr>
              <a:t> devices and can be used by marketing</a:t>
            </a:r>
          </a:p>
          <a:p>
            <a:pPr algn="ctr">
              <a:lnSpc>
                <a:spcPts val="1799"/>
              </a:lnSpc>
            </a:pPr>
            <a:r>
              <a:rPr lang="en-US" sz="1799">
                <a:solidFill>
                  <a:srgbClr val="3E497A"/>
                </a:solidFill>
                <a:latin typeface="Monterchi Serif Bold"/>
              </a:rPr>
              <a:t> specialists to convey promotional </a:t>
            </a:r>
          </a:p>
          <a:p>
            <a:pPr algn="ctr">
              <a:lnSpc>
                <a:spcPts val="1799"/>
              </a:lnSpc>
            </a:pPr>
            <a:r>
              <a:rPr lang="en-US" sz="1799">
                <a:solidFill>
                  <a:srgbClr val="3E497A"/>
                </a:solidFill>
                <a:latin typeface="Monterchi Serif Bold"/>
              </a:rPr>
              <a:t>messaging and measure its impact </a:t>
            </a:r>
          </a:p>
          <a:p>
            <a:pPr algn="ctr">
              <a:lnSpc>
                <a:spcPts val="1799"/>
              </a:lnSpc>
            </a:pPr>
            <a:r>
              <a:rPr lang="en-US" sz="1799">
                <a:solidFill>
                  <a:srgbClr val="3E497A"/>
                </a:solidFill>
                <a:latin typeface="Monterchi Serif Bold"/>
              </a:rPr>
              <a:t>through your customer journey.</a:t>
            </a:r>
          </a:p>
          <a:p>
            <a:pPr algn="ctr">
              <a:lnSpc>
                <a:spcPts val="1799"/>
              </a:lnSpc>
            </a:pPr>
            <a:r>
              <a:rPr lang="en-US" sz="1799">
                <a:solidFill>
                  <a:srgbClr val="3E497A"/>
                </a:solidFill>
                <a:latin typeface="Monterchi Serif Bold"/>
              </a:rPr>
              <a:t> In practice, digital marketing typically</a:t>
            </a:r>
          </a:p>
          <a:p>
            <a:pPr algn="ctr">
              <a:lnSpc>
                <a:spcPts val="1799"/>
              </a:lnSpc>
            </a:pPr>
            <a:r>
              <a:rPr lang="en-US" sz="1799">
                <a:solidFill>
                  <a:srgbClr val="3E497A"/>
                </a:solidFill>
                <a:latin typeface="Monterchi Serif Bold"/>
              </a:rPr>
              <a:t> refers to marketing campaigns</a:t>
            </a:r>
          </a:p>
          <a:p>
            <a:pPr algn="ctr">
              <a:lnSpc>
                <a:spcPts val="1799"/>
              </a:lnSpc>
            </a:pPr>
            <a:r>
              <a:rPr lang="en-US" sz="1799">
                <a:solidFill>
                  <a:srgbClr val="3E497A"/>
                </a:solidFill>
                <a:latin typeface="Monterchi Serif Bold"/>
              </a:rPr>
              <a:t> that appear on a computer, phone, </a:t>
            </a:r>
          </a:p>
          <a:p>
            <a:pPr algn="ctr">
              <a:lnSpc>
                <a:spcPts val="1799"/>
              </a:lnSpc>
            </a:pPr>
            <a:r>
              <a:rPr lang="en-US" sz="1799">
                <a:solidFill>
                  <a:srgbClr val="3E497A"/>
                </a:solidFill>
                <a:latin typeface="Monterchi Serif Bold"/>
              </a:rPr>
              <a:t>tablet, or other device.</a:t>
            </a:r>
          </a:p>
        </p:txBody>
      </p:sp>
      <p:sp>
        <p:nvSpPr>
          <p:cNvPr name="TextBox 17" id="17"/>
          <p:cNvSpPr txBox="true"/>
          <p:nvPr/>
        </p:nvSpPr>
        <p:spPr>
          <a:xfrm rot="0">
            <a:off x="4597011" y="1983725"/>
            <a:ext cx="4029386" cy="260313"/>
          </a:xfrm>
          <a:prstGeom prst="rect">
            <a:avLst/>
          </a:prstGeom>
        </p:spPr>
        <p:txBody>
          <a:bodyPr anchor="t" rtlCol="false" tIns="0" lIns="0" bIns="0" rIns="0">
            <a:spAutoFit/>
          </a:bodyPr>
          <a:lstStyle/>
          <a:p>
            <a:pPr algn="ctr">
              <a:lnSpc>
                <a:spcPts val="1999"/>
              </a:lnSpc>
            </a:pPr>
            <a:r>
              <a:rPr lang="en-US" sz="1999">
                <a:solidFill>
                  <a:srgbClr val="3E497A"/>
                </a:solidFill>
                <a:latin typeface="Monterchi Sans Bold"/>
              </a:rPr>
              <a:t>MOBILE-FRIENDLINESS</a:t>
            </a:r>
          </a:p>
        </p:txBody>
      </p:sp>
      <p:sp>
        <p:nvSpPr>
          <p:cNvPr name="TextBox 18" id="18"/>
          <p:cNvSpPr txBox="true"/>
          <p:nvPr/>
        </p:nvSpPr>
        <p:spPr>
          <a:xfrm rot="0">
            <a:off x="4597011" y="2697207"/>
            <a:ext cx="4029386" cy="1978290"/>
          </a:xfrm>
          <a:prstGeom prst="rect">
            <a:avLst/>
          </a:prstGeom>
        </p:spPr>
        <p:txBody>
          <a:bodyPr anchor="t" rtlCol="false" tIns="0" lIns="0" bIns="0" rIns="0">
            <a:spAutoFit/>
          </a:bodyPr>
          <a:lstStyle/>
          <a:p>
            <a:pPr algn="ctr">
              <a:lnSpc>
                <a:spcPts val="1799"/>
              </a:lnSpc>
            </a:pPr>
            <a:r>
              <a:rPr lang="en-US" sz="1799">
                <a:solidFill>
                  <a:srgbClr val="3E497A"/>
                </a:solidFill>
                <a:latin typeface="Monterchi Serif Bold"/>
              </a:rPr>
              <a:t>Any marketing that uses electronic</a:t>
            </a:r>
          </a:p>
          <a:p>
            <a:pPr algn="ctr">
              <a:lnSpc>
                <a:spcPts val="1799"/>
              </a:lnSpc>
            </a:pPr>
            <a:r>
              <a:rPr lang="en-US" sz="1799">
                <a:solidFill>
                  <a:srgbClr val="3E497A"/>
                </a:solidFill>
                <a:latin typeface="Monterchi Serif Bold"/>
              </a:rPr>
              <a:t> devices and can be used by marketing</a:t>
            </a:r>
          </a:p>
          <a:p>
            <a:pPr algn="ctr">
              <a:lnSpc>
                <a:spcPts val="1799"/>
              </a:lnSpc>
            </a:pPr>
            <a:r>
              <a:rPr lang="en-US" sz="1799">
                <a:solidFill>
                  <a:srgbClr val="3E497A"/>
                </a:solidFill>
                <a:latin typeface="Monterchi Serif Bold"/>
              </a:rPr>
              <a:t> specialists to convey promotional </a:t>
            </a:r>
          </a:p>
          <a:p>
            <a:pPr algn="ctr">
              <a:lnSpc>
                <a:spcPts val="1799"/>
              </a:lnSpc>
            </a:pPr>
            <a:r>
              <a:rPr lang="en-US" sz="1799">
                <a:solidFill>
                  <a:srgbClr val="3E497A"/>
                </a:solidFill>
                <a:latin typeface="Monterchi Serif Bold"/>
              </a:rPr>
              <a:t>messaging and measure its impact </a:t>
            </a:r>
          </a:p>
          <a:p>
            <a:pPr algn="ctr">
              <a:lnSpc>
                <a:spcPts val="1799"/>
              </a:lnSpc>
            </a:pPr>
            <a:r>
              <a:rPr lang="en-US" sz="1799">
                <a:solidFill>
                  <a:srgbClr val="3E497A"/>
                </a:solidFill>
                <a:latin typeface="Monterchi Serif Bold"/>
              </a:rPr>
              <a:t>through your customer journey.</a:t>
            </a:r>
          </a:p>
          <a:p>
            <a:pPr algn="ctr">
              <a:lnSpc>
                <a:spcPts val="1799"/>
              </a:lnSpc>
            </a:pPr>
            <a:r>
              <a:rPr lang="en-US" sz="1799">
                <a:solidFill>
                  <a:srgbClr val="3E497A"/>
                </a:solidFill>
                <a:latin typeface="Monterchi Serif Bold"/>
              </a:rPr>
              <a:t> In practice, digital marketing typically</a:t>
            </a:r>
          </a:p>
          <a:p>
            <a:pPr algn="ctr">
              <a:lnSpc>
                <a:spcPts val="1799"/>
              </a:lnSpc>
            </a:pPr>
            <a:r>
              <a:rPr lang="en-US" sz="1799">
                <a:solidFill>
                  <a:srgbClr val="3E497A"/>
                </a:solidFill>
                <a:latin typeface="Monterchi Serif Bold"/>
              </a:rPr>
              <a:t> refers to marketing campaigns</a:t>
            </a:r>
          </a:p>
          <a:p>
            <a:pPr algn="ctr">
              <a:lnSpc>
                <a:spcPts val="1799"/>
              </a:lnSpc>
            </a:pPr>
            <a:r>
              <a:rPr lang="en-US" sz="1799">
                <a:solidFill>
                  <a:srgbClr val="3E497A"/>
                </a:solidFill>
                <a:latin typeface="Monterchi Serif Bold"/>
              </a:rPr>
              <a:t> that appear on a computer, phone, </a:t>
            </a:r>
          </a:p>
          <a:p>
            <a:pPr algn="ctr">
              <a:lnSpc>
                <a:spcPts val="1799"/>
              </a:lnSpc>
            </a:pPr>
            <a:r>
              <a:rPr lang="en-US" sz="1799">
                <a:solidFill>
                  <a:srgbClr val="3E497A"/>
                </a:solidFill>
                <a:latin typeface="Monterchi Serif Bold"/>
              </a:rPr>
              <a:t>tablet, or other device.</a:t>
            </a:r>
          </a:p>
        </p:txBody>
      </p:sp>
      <p:sp>
        <p:nvSpPr>
          <p:cNvPr name="TextBox 19" id="19"/>
          <p:cNvSpPr txBox="true"/>
          <p:nvPr/>
        </p:nvSpPr>
        <p:spPr>
          <a:xfrm rot="0">
            <a:off x="299535" y="6885298"/>
            <a:ext cx="4029386" cy="1978290"/>
          </a:xfrm>
          <a:prstGeom prst="rect">
            <a:avLst/>
          </a:prstGeom>
        </p:spPr>
        <p:txBody>
          <a:bodyPr anchor="t" rtlCol="false" tIns="0" lIns="0" bIns="0" rIns="0">
            <a:spAutoFit/>
          </a:bodyPr>
          <a:lstStyle/>
          <a:p>
            <a:pPr algn="ctr">
              <a:lnSpc>
                <a:spcPts val="1799"/>
              </a:lnSpc>
            </a:pPr>
            <a:r>
              <a:rPr lang="en-US" sz="1799">
                <a:solidFill>
                  <a:srgbClr val="3E497A"/>
                </a:solidFill>
                <a:latin typeface="Monterchi Serif Bold"/>
              </a:rPr>
              <a:t>Any marketing that uses electronic</a:t>
            </a:r>
          </a:p>
          <a:p>
            <a:pPr algn="ctr">
              <a:lnSpc>
                <a:spcPts val="1799"/>
              </a:lnSpc>
            </a:pPr>
            <a:r>
              <a:rPr lang="en-US" sz="1799">
                <a:solidFill>
                  <a:srgbClr val="3E497A"/>
                </a:solidFill>
                <a:latin typeface="Monterchi Serif Bold"/>
              </a:rPr>
              <a:t> devices and can be used by marketing</a:t>
            </a:r>
          </a:p>
          <a:p>
            <a:pPr algn="ctr">
              <a:lnSpc>
                <a:spcPts val="1799"/>
              </a:lnSpc>
            </a:pPr>
            <a:r>
              <a:rPr lang="en-US" sz="1799">
                <a:solidFill>
                  <a:srgbClr val="3E497A"/>
                </a:solidFill>
                <a:latin typeface="Monterchi Serif Bold"/>
              </a:rPr>
              <a:t> specialists to convey promotional </a:t>
            </a:r>
          </a:p>
          <a:p>
            <a:pPr algn="ctr">
              <a:lnSpc>
                <a:spcPts val="1799"/>
              </a:lnSpc>
            </a:pPr>
            <a:r>
              <a:rPr lang="en-US" sz="1799">
                <a:solidFill>
                  <a:srgbClr val="3E497A"/>
                </a:solidFill>
                <a:latin typeface="Monterchi Serif Bold"/>
              </a:rPr>
              <a:t>messaging and measure its impact </a:t>
            </a:r>
          </a:p>
          <a:p>
            <a:pPr algn="ctr">
              <a:lnSpc>
                <a:spcPts val="1799"/>
              </a:lnSpc>
            </a:pPr>
            <a:r>
              <a:rPr lang="en-US" sz="1799">
                <a:solidFill>
                  <a:srgbClr val="3E497A"/>
                </a:solidFill>
                <a:latin typeface="Monterchi Serif Bold"/>
              </a:rPr>
              <a:t>through your customer journey.</a:t>
            </a:r>
          </a:p>
          <a:p>
            <a:pPr algn="ctr">
              <a:lnSpc>
                <a:spcPts val="1799"/>
              </a:lnSpc>
            </a:pPr>
            <a:r>
              <a:rPr lang="en-US" sz="1799">
                <a:solidFill>
                  <a:srgbClr val="3E497A"/>
                </a:solidFill>
                <a:latin typeface="Monterchi Serif Bold"/>
              </a:rPr>
              <a:t> In practice, digital marketing typically</a:t>
            </a:r>
          </a:p>
          <a:p>
            <a:pPr algn="ctr">
              <a:lnSpc>
                <a:spcPts val="1799"/>
              </a:lnSpc>
            </a:pPr>
            <a:r>
              <a:rPr lang="en-US" sz="1799">
                <a:solidFill>
                  <a:srgbClr val="3E497A"/>
                </a:solidFill>
                <a:latin typeface="Monterchi Serif Bold"/>
              </a:rPr>
              <a:t> refers to marketing campaigns</a:t>
            </a:r>
          </a:p>
          <a:p>
            <a:pPr algn="ctr">
              <a:lnSpc>
                <a:spcPts val="1799"/>
              </a:lnSpc>
            </a:pPr>
            <a:r>
              <a:rPr lang="en-US" sz="1799">
                <a:solidFill>
                  <a:srgbClr val="3E497A"/>
                </a:solidFill>
                <a:latin typeface="Monterchi Serif Bold"/>
              </a:rPr>
              <a:t> that appear on a computer, phone, </a:t>
            </a:r>
          </a:p>
          <a:p>
            <a:pPr algn="ctr">
              <a:lnSpc>
                <a:spcPts val="1799"/>
              </a:lnSpc>
            </a:pPr>
            <a:r>
              <a:rPr lang="en-US" sz="1799">
                <a:solidFill>
                  <a:srgbClr val="3E497A"/>
                </a:solidFill>
                <a:latin typeface="Monterchi Serif Bold"/>
              </a:rPr>
              <a:t>tablet, or other device.</a:t>
            </a:r>
          </a:p>
        </p:txBody>
      </p:sp>
      <p:sp>
        <p:nvSpPr>
          <p:cNvPr name="TextBox 20" id="20"/>
          <p:cNvSpPr txBox="true"/>
          <p:nvPr/>
        </p:nvSpPr>
        <p:spPr>
          <a:xfrm rot="0">
            <a:off x="299535" y="6016371"/>
            <a:ext cx="4029386" cy="533177"/>
          </a:xfrm>
          <a:prstGeom prst="rect">
            <a:avLst/>
          </a:prstGeom>
        </p:spPr>
        <p:txBody>
          <a:bodyPr anchor="t" rtlCol="false" tIns="0" lIns="0" bIns="0" rIns="0">
            <a:spAutoFit/>
          </a:bodyPr>
          <a:lstStyle/>
          <a:p>
            <a:pPr algn="ctr">
              <a:lnSpc>
                <a:spcPts val="2160"/>
              </a:lnSpc>
            </a:pPr>
            <a:r>
              <a:rPr lang="en-US" sz="1800">
                <a:solidFill>
                  <a:srgbClr val="3E497A"/>
                </a:solidFill>
                <a:latin typeface="Monterchi Sans Bold"/>
              </a:rPr>
              <a:t>LEVEL OF USER</a:t>
            </a:r>
          </a:p>
          <a:p>
            <a:pPr algn="ctr">
              <a:lnSpc>
                <a:spcPts val="2160"/>
              </a:lnSpc>
            </a:pPr>
            <a:r>
              <a:rPr lang="en-US" sz="1800">
                <a:solidFill>
                  <a:srgbClr val="3E497A"/>
                </a:solidFill>
                <a:latin typeface="Monterchi Sans Bold"/>
              </a:rPr>
              <a:t>ENGAGEMENT</a:t>
            </a:r>
          </a:p>
        </p:txBody>
      </p:sp>
      <p:sp>
        <p:nvSpPr>
          <p:cNvPr name="TextBox 21" id="21"/>
          <p:cNvSpPr txBox="true"/>
          <p:nvPr/>
        </p:nvSpPr>
        <p:spPr>
          <a:xfrm rot="0">
            <a:off x="4597011" y="6807945"/>
            <a:ext cx="4029386" cy="1978290"/>
          </a:xfrm>
          <a:prstGeom prst="rect">
            <a:avLst/>
          </a:prstGeom>
        </p:spPr>
        <p:txBody>
          <a:bodyPr anchor="t" rtlCol="false" tIns="0" lIns="0" bIns="0" rIns="0">
            <a:spAutoFit/>
          </a:bodyPr>
          <a:lstStyle/>
          <a:p>
            <a:pPr algn="ctr">
              <a:lnSpc>
                <a:spcPts val="1799"/>
              </a:lnSpc>
            </a:pPr>
            <a:r>
              <a:rPr lang="en-US" sz="1799">
                <a:solidFill>
                  <a:srgbClr val="3E497A"/>
                </a:solidFill>
                <a:latin typeface="Monterchi Serif Bold"/>
              </a:rPr>
              <a:t>Any marketing that uses electronic</a:t>
            </a:r>
          </a:p>
          <a:p>
            <a:pPr algn="ctr">
              <a:lnSpc>
                <a:spcPts val="1799"/>
              </a:lnSpc>
            </a:pPr>
            <a:r>
              <a:rPr lang="en-US" sz="1799">
                <a:solidFill>
                  <a:srgbClr val="3E497A"/>
                </a:solidFill>
                <a:latin typeface="Monterchi Serif Bold"/>
              </a:rPr>
              <a:t> devices and can be used by marketing</a:t>
            </a:r>
          </a:p>
          <a:p>
            <a:pPr algn="ctr">
              <a:lnSpc>
                <a:spcPts val="1799"/>
              </a:lnSpc>
            </a:pPr>
            <a:r>
              <a:rPr lang="en-US" sz="1799">
                <a:solidFill>
                  <a:srgbClr val="3E497A"/>
                </a:solidFill>
                <a:latin typeface="Monterchi Serif Bold"/>
              </a:rPr>
              <a:t> specialists to convey promotional </a:t>
            </a:r>
          </a:p>
          <a:p>
            <a:pPr algn="ctr">
              <a:lnSpc>
                <a:spcPts val="1799"/>
              </a:lnSpc>
            </a:pPr>
            <a:r>
              <a:rPr lang="en-US" sz="1799">
                <a:solidFill>
                  <a:srgbClr val="3E497A"/>
                </a:solidFill>
                <a:latin typeface="Monterchi Serif Bold"/>
              </a:rPr>
              <a:t>messaging and measure its impact </a:t>
            </a:r>
          </a:p>
          <a:p>
            <a:pPr algn="ctr">
              <a:lnSpc>
                <a:spcPts val="1799"/>
              </a:lnSpc>
            </a:pPr>
            <a:r>
              <a:rPr lang="en-US" sz="1799">
                <a:solidFill>
                  <a:srgbClr val="3E497A"/>
                </a:solidFill>
                <a:latin typeface="Monterchi Serif Bold"/>
              </a:rPr>
              <a:t>through your customer journey.</a:t>
            </a:r>
          </a:p>
          <a:p>
            <a:pPr algn="ctr">
              <a:lnSpc>
                <a:spcPts val="1799"/>
              </a:lnSpc>
            </a:pPr>
            <a:r>
              <a:rPr lang="en-US" sz="1799">
                <a:solidFill>
                  <a:srgbClr val="3E497A"/>
                </a:solidFill>
                <a:latin typeface="Monterchi Serif Bold"/>
              </a:rPr>
              <a:t> In practice, digital marketing typically</a:t>
            </a:r>
          </a:p>
          <a:p>
            <a:pPr algn="ctr">
              <a:lnSpc>
                <a:spcPts val="1799"/>
              </a:lnSpc>
            </a:pPr>
            <a:r>
              <a:rPr lang="en-US" sz="1799">
                <a:solidFill>
                  <a:srgbClr val="3E497A"/>
                </a:solidFill>
                <a:latin typeface="Monterchi Serif Bold"/>
              </a:rPr>
              <a:t> refers to marketing campaigns</a:t>
            </a:r>
          </a:p>
          <a:p>
            <a:pPr algn="ctr">
              <a:lnSpc>
                <a:spcPts val="1799"/>
              </a:lnSpc>
            </a:pPr>
            <a:r>
              <a:rPr lang="en-US" sz="1799">
                <a:solidFill>
                  <a:srgbClr val="3E497A"/>
                </a:solidFill>
                <a:latin typeface="Monterchi Serif Bold"/>
              </a:rPr>
              <a:t> that appear on a computer, phone, </a:t>
            </a:r>
          </a:p>
          <a:p>
            <a:pPr algn="ctr">
              <a:lnSpc>
                <a:spcPts val="1799"/>
              </a:lnSpc>
            </a:pPr>
            <a:r>
              <a:rPr lang="en-US" sz="1799">
                <a:solidFill>
                  <a:srgbClr val="3E497A"/>
                </a:solidFill>
                <a:latin typeface="Monterchi Serif Bold"/>
              </a:rPr>
              <a:t>tablet, or other device.</a:t>
            </a:r>
          </a:p>
        </p:txBody>
      </p:sp>
      <p:sp>
        <p:nvSpPr>
          <p:cNvPr name="TextBox 22" id="22"/>
          <p:cNvSpPr txBox="true"/>
          <p:nvPr/>
        </p:nvSpPr>
        <p:spPr>
          <a:xfrm rot="0">
            <a:off x="4597011" y="6122299"/>
            <a:ext cx="4029386" cy="474047"/>
          </a:xfrm>
          <a:prstGeom prst="rect">
            <a:avLst/>
          </a:prstGeom>
        </p:spPr>
        <p:txBody>
          <a:bodyPr anchor="t" rtlCol="false" tIns="0" lIns="0" bIns="0" rIns="0">
            <a:spAutoFit/>
          </a:bodyPr>
          <a:lstStyle/>
          <a:p>
            <a:pPr algn="ctr">
              <a:lnSpc>
                <a:spcPts val="1800"/>
              </a:lnSpc>
            </a:pPr>
            <a:r>
              <a:rPr lang="en-US" sz="1800">
                <a:solidFill>
                  <a:srgbClr val="3E497A"/>
                </a:solidFill>
                <a:latin typeface="Monterchi Sans Bold"/>
              </a:rPr>
              <a:t>NUMBER AND QUALITY</a:t>
            </a:r>
          </a:p>
          <a:p>
            <a:pPr algn="ctr">
              <a:lnSpc>
                <a:spcPts val="1800"/>
              </a:lnSpc>
            </a:pPr>
            <a:r>
              <a:rPr lang="en-US" sz="1800">
                <a:solidFill>
                  <a:srgbClr val="3E497A"/>
                </a:solidFill>
                <a:latin typeface="Monterchi Sans Bold"/>
              </a:rPr>
              <a:t>OF INBOUND LINKS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Freeform 4" id="4"/>
          <p:cNvSpPr/>
          <p:nvPr/>
        </p:nvSpPr>
        <p:spPr>
          <a:xfrm flipH="false" flipV="false" rot="0">
            <a:off x="497059" y="5747879"/>
            <a:ext cx="6766267" cy="3821588"/>
          </a:xfrm>
          <a:custGeom>
            <a:avLst/>
            <a:gdLst/>
            <a:ahLst/>
            <a:cxnLst/>
            <a:rect r="r" b="b" t="t" l="l"/>
            <a:pathLst>
              <a:path h="3821588" w="6766267">
                <a:moveTo>
                  <a:pt x="0" y="0"/>
                </a:moveTo>
                <a:lnTo>
                  <a:pt x="6766267" y="0"/>
                </a:lnTo>
                <a:lnTo>
                  <a:pt x="6766267" y="3821587"/>
                </a:lnTo>
                <a:lnTo>
                  <a:pt x="0" y="3821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07636" y="1708924"/>
            <a:ext cx="6545319" cy="37071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WHAT</a:t>
            </a:r>
          </a:p>
          <a:p>
            <a:pPr>
              <a:lnSpc>
                <a:spcPts val="7200"/>
              </a:lnSpc>
            </a:pPr>
            <a:r>
              <a:rPr lang="en-US" sz="7200">
                <a:solidFill>
                  <a:srgbClr val="3E497A"/>
                </a:solidFill>
                <a:latin typeface="Monterchi Sans Bold"/>
              </a:rPr>
              <a:t>ARE</a:t>
            </a:r>
          </a:p>
          <a:p>
            <a:pPr>
              <a:lnSpc>
                <a:spcPts val="7200"/>
              </a:lnSpc>
            </a:pPr>
            <a:r>
              <a:rPr lang="en-US" sz="7200">
                <a:solidFill>
                  <a:srgbClr val="3E497A"/>
                </a:solidFill>
                <a:latin typeface="Monterchi Sans Bold"/>
              </a:rPr>
              <a:t>MARKETING FUNDAMENTALS?</a:t>
            </a:r>
          </a:p>
        </p:txBody>
      </p:sp>
      <p:sp>
        <p:nvSpPr>
          <p:cNvPr name="Freeform 6" id="6"/>
          <p:cNvSpPr/>
          <p:nvPr/>
        </p:nvSpPr>
        <p:spPr>
          <a:xfrm flipH="false" flipV="false" rot="0">
            <a:off x="12349248" y="5239799"/>
            <a:ext cx="5488929" cy="4329667"/>
          </a:xfrm>
          <a:custGeom>
            <a:avLst/>
            <a:gdLst/>
            <a:ahLst/>
            <a:cxnLst/>
            <a:rect r="r" b="b" t="t" l="l"/>
            <a:pathLst>
              <a:path h="4329667" w="5488929">
                <a:moveTo>
                  <a:pt x="0" y="0"/>
                </a:moveTo>
                <a:lnTo>
                  <a:pt x="5488929" y="0"/>
                </a:lnTo>
                <a:lnTo>
                  <a:pt x="5488929" y="4329667"/>
                </a:lnTo>
                <a:lnTo>
                  <a:pt x="0" y="4329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800423" y="2291591"/>
            <a:ext cx="8458877" cy="151320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 Marketing fundamentals are essential principles that guide the development and execution of marketing strategies to promote products or services effectively.</a:t>
            </a:r>
          </a:p>
        </p:txBody>
      </p:sp>
      <p:sp>
        <p:nvSpPr>
          <p:cNvPr name="TextBox 8" id="8"/>
          <p:cNvSpPr txBox="true"/>
          <p:nvPr/>
        </p:nvSpPr>
        <p:spPr>
          <a:xfrm rot="0">
            <a:off x="8800423" y="1293018"/>
            <a:ext cx="8458877" cy="660399"/>
          </a:xfrm>
          <a:prstGeom prst="rect">
            <a:avLst/>
          </a:prstGeom>
        </p:spPr>
        <p:txBody>
          <a:bodyPr anchor="t" rtlCol="false" tIns="0" lIns="0" bIns="0" rIns="0">
            <a:spAutoFit/>
          </a:bodyPr>
          <a:lstStyle/>
          <a:p>
            <a:pPr algn="just">
              <a:lnSpc>
                <a:spcPts val="4999"/>
              </a:lnSpc>
            </a:pPr>
            <a:r>
              <a:rPr lang="en-US" sz="4999">
                <a:solidFill>
                  <a:srgbClr val="3E497A"/>
                </a:solidFill>
                <a:latin typeface="Monterchi Sans Bold"/>
              </a:rPr>
              <a:t>MARKETING FUNDAMENTALS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GROUNDWORK OF SEO</a:t>
            </a:r>
          </a:p>
        </p:txBody>
      </p:sp>
      <p:sp>
        <p:nvSpPr>
          <p:cNvPr name="TextBox 5" id="5"/>
          <p:cNvSpPr txBox="true"/>
          <p:nvPr/>
        </p:nvSpPr>
        <p:spPr>
          <a:xfrm rot="0">
            <a:off x="751582" y="3254215"/>
            <a:ext cx="6645320" cy="706882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Keyword Research: Start by conducting thorough keyword research to identify the terms and phrases that your target audience is searching for. Use tools like Google Keyword Planner, SEMrush, or Ahrefs to discover relevant keywords with high search volume and low competition.</a:t>
            </a:r>
          </a:p>
          <a:p>
            <a:pPr algn="just" marL="582927" indent="-291463" lvl="1">
              <a:lnSpc>
                <a:spcPts val="3509"/>
              </a:lnSpc>
              <a:buFont typeface="Arial"/>
              <a:buChar char="•"/>
            </a:pPr>
            <a:r>
              <a:rPr lang="en-US" sz="2699">
                <a:solidFill>
                  <a:srgbClr val="3E497A"/>
                </a:solidFill>
                <a:latin typeface="Monterchi Serif Italics"/>
              </a:rPr>
              <a:t>Competitor Analysis: Analyze your competitors' websites to understand their SEO strategies, including the keywords they're targeting, their content quality, and their backlink profiles. This will help you identify opportunities and areas for improvement.</a:t>
            </a:r>
          </a:p>
          <a:p>
            <a:pPr algn="just">
              <a:lnSpc>
                <a:spcPts val="3509"/>
              </a:lnSpc>
            </a:pPr>
          </a:p>
          <a:p>
            <a:pPr algn="just">
              <a:lnSpc>
                <a:spcPts val="4029"/>
              </a:lnSpc>
            </a:pPr>
          </a:p>
        </p:txBody>
      </p:sp>
      <p:sp>
        <p:nvSpPr>
          <p:cNvPr name="TextBox 6" id="6"/>
          <p:cNvSpPr txBox="true"/>
          <p:nvPr/>
        </p:nvSpPr>
        <p:spPr>
          <a:xfrm rot="0">
            <a:off x="8800423" y="1293018"/>
            <a:ext cx="8458877" cy="660399"/>
          </a:xfrm>
          <a:prstGeom prst="rect">
            <a:avLst/>
          </a:prstGeom>
        </p:spPr>
        <p:txBody>
          <a:bodyPr anchor="t" rtlCol="false" tIns="0" lIns="0" bIns="0" rIns="0">
            <a:spAutoFit/>
          </a:bodyPr>
          <a:lstStyle/>
          <a:p>
            <a:pPr algn="just">
              <a:lnSpc>
                <a:spcPts val="4999"/>
              </a:lnSpc>
            </a:pPr>
            <a:r>
              <a:rPr lang="en-US" sz="4999">
                <a:solidFill>
                  <a:srgbClr val="3E497A"/>
                </a:solidFill>
                <a:latin typeface="Monterchi Sans Bold"/>
              </a:rPr>
              <a:t>SEARCH ENGINE OPTIMIZATION</a:t>
            </a:r>
          </a:p>
        </p:txBody>
      </p:sp>
      <p:sp>
        <p:nvSpPr>
          <p:cNvPr name="TextBox 7" id="7"/>
          <p:cNvSpPr txBox="true"/>
          <p:nvPr/>
        </p:nvSpPr>
        <p:spPr>
          <a:xfrm rot="0">
            <a:off x="9144000" y="2321804"/>
            <a:ext cx="8458877" cy="7066280"/>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Website Audit: Conduct a comprehensive audit of your website to identify any technical issues, such as broken links, duplicate content, or slow page speed. Use tools like Google Search Console, SEMrush Site Audit, or Screaming Frog to identify and fix these issues.</a:t>
            </a:r>
          </a:p>
          <a:p>
            <a:pPr algn="just" marL="669285" indent="-334642" lvl="1">
              <a:lnSpc>
                <a:spcPts val="4029"/>
              </a:lnSpc>
              <a:buFont typeface="Arial"/>
              <a:buChar char="•"/>
            </a:pPr>
            <a:r>
              <a:rPr lang="en-US" sz="3099">
                <a:solidFill>
                  <a:srgbClr val="3E497A"/>
                </a:solidFill>
                <a:latin typeface="Monterchi Serif Semi-Bold Italics"/>
              </a:rPr>
              <a:t>On-Page Optimization</a:t>
            </a:r>
            <a:r>
              <a:rPr lang="en-US" sz="3099">
                <a:solidFill>
                  <a:srgbClr val="3E497A"/>
                </a:solidFill>
                <a:latin typeface="Monterchi Serif Italics"/>
              </a:rPr>
              <a:t>: Optimize your website's on-page elements, including titles, meta descriptions, headings, and image alt tags, to include your target keywords and improve relevance for search engines. Ensure that your content is well-structured, informative, and engaging for users.</a:t>
            </a:r>
          </a:p>
          <a:p>
            <a:pPr algn="just">
              <a:lnSpc>
                <a:spcPts val="4029"/>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GROUNDWORK OF SEO</a:t>
            </a:r>
          </a:p>
        </p:txBody>
      </p:sp>
      <p:sp>
        <p:nvSpPr>
          <p:cNvPr name="TextBox 5" id="5"/>
          <p:cNvSpPr txBox="true"/>
          <p:nvPr/>
        </p:nvSpPr>
        <p:spPr>
          <a:xfrm rot="0">
            <a:off x="751582" y="3254215"/>
            <a:ext cx="6645320" cy="619252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Content Creation: Develop high-quality, relevant content that addresses the needs and interests of your target audience. Create a content calendar and regularly publish blog posts, articles, videos, or other types of content that align with your target keywords and business goals.</a:t>
            </a:r>
          </a:p>
          <a:p>
            <a:pPr algn="just" marL="582927" indent="-291463" lvl="1">
              <a:lnSpc>
                <a:spcPts val="3509"/>
              </a:lnSpc>
              <a:buFont typeface="Arial"/>
              <a:buChar char="•"/>
            </a:pPr>
            <a:r>
              <a:rPr lang="en-US" sz="2699">
                <a:solidFill>
                  <a:srgbClr val="3E497A"/>
                </a:solidFill>
                <a:latin typeface="Monterchi Serif Italics"/>
              </a:rPr>
              <a:t>Link Building: Implement a link building strategy to acquire high-quality backlinks from authoritative websites in your industry. This can include guest blogging, outreach campaigns, and participation in online communities or forums.</a:t>
            </a:r>
          </a:p>
          <a:p>
            <a:pPr algn="just">
              <a:lnSpc>
                <a:spcPts val="4029"/>
              </a:lnSpc>
            </a:pPr>
          </a:p>
        </p:txBody>
      </p:sp>
      <p:sp>
        <p:nvSpPr>
          <p:cNvPr name="TextBox 6" id="6"/>
          <p:cNvSpPr txBox="true"/>
          <p:nvPr/>
        </p:nvSpPr>
        <p:spPr>
          <a:xfrm rot="0">
            <a:off x="8800423" y="1293018"/>
            <a:ext cx="8458877" cy="660399"/>
          </a:xfrm>
          <a:prstGeom prst="rect">
            <a:avLst/>
          </a:prstGeom>
        </p:spPr>
        <p:txBody>
          <a:bodyPr anchor="t" rtlCol="false" tIns="0" lIns="0" bIns="0" rIns="0">
            <a:spAutoFit/>
          </a:bodyPr>
          <a:lstStyle/>
          <a:p>
            <a:pPr algn="just">
              <a:lnSpc>
                <a:spcPts val="4999"/>
              </a:lnSpc>
            </a:pPr>
            <a:r>
              <a:rPr lang="en-US" sz="4999">
                <a:solidFill>
                  <a:srgbClr val="3E497A"/>
                </a:solidFill>
                <a:latin typeface="Monterchi Sans Bold"/>
              </a:rPr>
              <a:t>SEARCH ENGINE OPTIMIZATION</a:t>
            </a:r>
          </a:p>
        </p:txBody>
      </p:sp>
      <p:sp>
        <p:nvSpPr>
          <p:cNvPr name="TextBox 7" id="7"/>
          <p:cNvSpPr txBox="true"/>
          <p:nvPr/>
        </p:nvSpPr>
        <p:spPr>
          <a:xfrm rot="0">
            <a:off x="9144000" y="2321804"/>
            <a:ext cx="8458877" cy="656145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Local SEO: If you have a physical location or serve a specific geographic area, optimize your website for local search by claiming and optimizing your Google My Business listing, obtaining local citations, and encouraging customer reviews.</a:t>
            </a:r>
          </a:p>
          <a:p>
            <a:pPr algn="just" marL="669285" indent="-334642" lvl="1">
              <a:lnSpc>
                <a:spcPts val="4029"/>
              </a:lnSpc>
              <a:buFont typeface="Arial"/>
              <a:buChar char="•"/>
            </a:pPr>
            <a:r>
              <a:rPr lang="en-US" sz="3099">
                <a:solidFill>
                  <a:srgbClr val="3E497A"/>
                </a:solidFill>
                <a:latin typeface="Monterchi Serif Italics"/>
              </a:rPr>
              <a:t>Mobile Optimization: Ensure that your website is mobile-friendly and responsive, as Google prioritizes mobile-friendly websites in its search rankings. Test your website's mobile usability and make any necessary adjustments to improve the user experience on mobile devices.</a:t>
            </a:r>
          </a:p>
          <a:p>
            <a:pPr algn="just">
              <a:lnSpc>
                <a:spcPts val="4029"/>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SERP ANATOMY</a:t>
            </a:r>
          </a:p>
        </p:txBody>
      </p:sp>
      <p:sp>
        <p:nvSpPr>
          <p:cNvPr name="TextBox 5" id="5"/>
          <p:cNvSpPr txBox="true"/>
          <p:nvPr/>
        </p:nvSpPr>
        <p:spPr>
          <a:xfrm rot="0">
            <a:off x="751582" y="2331329"/>
            <a:ext cx="6645320" cy="750697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Search Box: At the top of the page is the search box where users can enter their query.</a:t>
            </a:r>
          </a:p>
          <a:p>
            <a:pPr algn="just" marL="582927" indent="-291463" lvl="1">
              <a:lnSpc>
                <a:spcPts val="3509"/>
              </a:lnSpc>
              <a:buFont typeface="Arial"/>
              <a:buChar char="•"/>
            </a:pPr>
            <a:r>
              <a:rPr lang="en-US" sz="2699">
                <a:solidFill>
                  <a:srgbClr val="3E497A"/>
                </a:solidFill>
                <a:latin typeface="Monterchi Serif Italics"/>
              </a:rPr>
              <a:t>Search Results: The main section of the SERP displays the search results, typically organized in a list format. Each result typically includes a title, URL, and snippet of text (meta description) that provides a brief summary of the page's content.</a:t>
            </a:r>
          </a:p>
          <a:p>
            <a:pPr algn="just" marL="582927" indent="-291463" lvl="1">
              <a:lnSpc>
                <a:spcPts val="3509"/>
              </a:lnSpc>
              <a:buFont typeface="Arial"/>
              <a:buChar char="•"/>
            </a:pPr>
            <a:r>
              <a:rPr lang="en-US" sz="2699">
                <a:solidFill>
                  <a:srgbClr val="3E497A"/>
                </a:solidFill>
                <a:latin typeface="Monterchi Serif Italics"/>
              </a:rPr>
              <a:t>Organic Results: These are non-paid search results that are generated based on the search engine's algorithmic ranking process. Organic results are usually displayed below any paid advertisements and may include web pages, blog posts, news articles, videos, or other types of content.</a:t>
            </a:r>
          </a:p>
          <a:p>
            <a:pPr algn="just">
              <a:lnSpc>
                <a:spcPts val="4029"/>
              </a:lnSpc>
            </a:pPr>
          </a:p>
        </p:txBody>
      </p:sp>
      <p:sp>
        <p:nvSpPr>
          <p:cNvPr name="TextBox 6" id="6"/>
          <p:cNvSpPr txBox="true"/>
          <p:nvPr/>
        </p:nvSpPr>
        <p:spPr>
          <a:xfrm rot="0">
            <a:off x="8800423" y="341251"/>
            <a:ext cx="8458877" cy="959040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Paid Advertisements: Above or alongside the organic results, search engines may display paid advertisements (also known as sponsored links or PPC ads). These ads are typically labeled as "Ad" or "Sponsored" and are served based on keywords selected by advertisers and their bidding strategy.</a:t>
            </a:r>
          </a:p>
          <a:p>
            <a:pPr algn="just" marL="669285" indent="-334642" lvl="1">
              <a:lnSpc>
                <a:spcPts val="4029"/>
              </a:lnSpc>
              <a:buFont typeface="Arial"/>
              <a:buChar char="•"/>
            </a:pPr>
            <a:r>
              <a:rPr lang="en-US" sz="3099">
                <a:solidFill>
                  <a:srgbClr val="3E497A"/>
                </a:solidFill>
                <a:latin typeface="Monterchi Serif Italics"/>
              </a:rPr>
              <a:t>Featured Snippets: Sometimes, Google displays a featured snippet at the top of the search results, providing a direct answer to the user's query in a box format. Featured snippets can include text, lists, tables, or other types of content extracted from web pages.</a:t>
            </a:r>
          </a:p>
          <a:p>
            <a:pPr algn="just" marL="669285" indent="-334642" lvl="1">
              <a:lnSpc>
                <a:spcPts val="4029"/>
              </a:lnSpc>
              <a:buFont typeface="Arial"/>
              <a:buChar char="•"/>
            </a:pPr>
            <a:r>
              <a:rPr lang="en-US" sz="3099">
                <a:solidFill>
                  <a:srgbClr val="3E497A"/>
                </a:solidFill>
                <a:latin typeface="Monterchi Serif Italics"/>
              </a:rPr>
              <a:t>Knowledge Graph: Google's Knowledge Graph panel appears on the right side of the SERP (for desktop users) or at the top of the page (for mobile users) and provides quick answers to factual queries, such as information about people, places, or events.</a:t>
            </a:r>
          </a:p>
          <a:p>
            <a:pPr algn="just">
              <a:lnSpc>
                <a:spcPts val="402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SERP ANATOMY</a:t>
            </a:r>
          </a:p>
        </p:txBody>
      </p:sp>
      <p:sp>
        <p:nvSpPr>
          <p:cNvPr name="TextBox 5" id="5"/>
          <p:cNvSpPr txBox="true"/>
          <p:nvPr/>
        </p:nvSpPr>
        <p:spPr>
          <a:xfrm rot="0">
            <a:off x="751582" y="2331329"/>
            <a:ext cx="6645320" cy="487807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Related Searches: At the bottom of the SERP, Google may display a list of related searches, suggesting additional queries related to the user's original search term.</a:t>
            </a:r>
          </a:p>
          <a:p>
            <a:pPr algn="just" marL="582927" indent="-291463" lvl="1">
              <a:lnSpc>
                <a:spcPts val="3509"/>
              </a:lnSpc>
              <a:buFont typeface="Arial"/>
              <a:buChar char="•"/>
            </a:pPr>
            <a:r>
              <a:rPr lang="en-US" sz="2699">
                <a:solidFill>
                  <a:srgbClr val="3E497A"/>
                </a:solidFill>
                <a:latin typeface="Monterchi Serif Italics"/>
              </a:rPr>
              <a:t>Local Pack (for Local Searches): For location-based searches, Google may display a local pack featuring a map and a list of nearby businesses related to the user's query. Each listing typically includes the business name, address, phone number, and reviews.</a:t>
            </a:r>
          </a:p>
          <a:p>
            <a:pPr algn="just">
              <a:lnSpc>
                <a:spcPts val="4029"/>
              </a:lnSpc>
            </a:pPr>
          </a:p>
        </p:txBody>
      </p:sp>
      <p:sp>
        <p:nvSpPr>
          <p:cNvPr name="TextBox 6" id="6"/>
          <p:cNvSpPr txBox="true"/>
          <p:nvPr/>
        </p:nvSpPr>
        <p:spPr>
          <a:xfrm rot="0">
            <a:off x="9144000" y="2321804"/>
            <a:ext cx="8458877" cy="403733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Understanding the anatomy of a SERP is crucial for SEO professionals and website owners as it helps them optimize their content and improve their visibility in search engine results. By optimizing for relevant keywords, creating high-quality content, and adhering to best SEO practices, websites can increase their chances of ranking prominently in SERPs and attracting organic traffic.</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611904"/>
            <a:ext cx="6545319" cy="27927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CRAWLING, CATCHING, INDEXING</a:t>
            </a:r>
          </a:p>
        </p:txBody>
      </p:sp>
      <p:sp>
        <p:nvSpPr>
          <p:cNvPr name="TextBox 5" id="5"/>
          <p:cNvSpPr txBox="true"/>
          <p:nvPr/>
        </p:nvSpPr>
        <p:spPr>
          <a:xfrm rot="0">
            <a:off x="701581" y="3366534"/>
            <a:ext cx="6645320" cy="656145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Crawling: Crawling is the process by which search engine bots, also known as crawlers or spiders, systematically browse the web to discover and retrieve content from web pages. These bots follow links from one page to another, traversing the interconnected network of the internet. They collect data about each page they visit, including its URL, content, meta tags, and links to other pages. Crawling allows search engines to find new pages, revisit existing ones, and update their index with fresh information.</a:t>
            </a:r>
          </a:p>
        </p:txBody>
      </p:sp>
      <p:sp>
        <p:nvSpPr>
          <p:cNvPr name="TextBox 6" id="6"/>
          <p:cNvSpPr txBox="true"/>
          <p:nvPr/>
        </p:nvSpPr>
        <p:spPr>
          <a:xfrm rot="0">
            <a:off x="8800423" y="440454"/>
            <a:ext cx="8990437" cy="959040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Caching: Caching refers to the practice of temporarily storing copies of web pages on a search engine's servers or in its cache memory. When a crawler visits a web page, it may cache a copy of the page's content to expedite future retrieval and reduce server load. Cached versions of web pages can be served to users in search results, providing a faster and more responsive browsing experience. However, it's important to note that caching doesn't always occur for every page crawled, and search engines may prioritize caching for pages with higher relevance or authority.</a:t>
            </a:r>
          </a:p>
          <a:p>
            <a:pPr algn="just" marL="669285" indent="-334642" lvl="1">
              <a:lnSpc>
                <a:spcPts val="4029"/>
              </a:lnSpc>
              <a:buFont typeface="Arial"/>
              <a:buChar char="•"/>
            </a:pPr>
            <a:r>
              <a:rPr lang="en-US" sz="3099">
                <a:solidFill>
                  <a:srgbClr val="3E497A"/>
                </a:solidFill>
                <a:latin typeface="Monterchi Serif Semi-Bold Italics"/>
              </a:rPr>
              <a:t>Indexing</a:t>
            </a:r>
            <a:r>
              <a:rPr lang="en-US" sz="3099">
                <a:solidFill>
                  <a:srgbClr val="3E497A"/>
                </a:solidFill>
                <a:latin typeface="Monterchi Serif Italics"/>
              </a:rPr>
              <a:t>: Indexing is the process of organizing and storing the information collected by crawlers in a searchable database, known as the search engine's index. During indexing, the search engine analyzes the content of each web page, extracts relevant keywords, and assigns them to specific entries in its index</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4082179"/>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METATAGS:</a:t>
            </a:r>
          </a:p>
        </p:txBody>
      </p:sp>
      <p:sp>
        <p:nvSpPr>
          <p:cNvPr name="TextBox 5" id="5"/>
          <p:cNvSpPr txBox="true"/>
          <p:nvPr/>
        </p:nvSpPr>
        <p:spPr>
          <a:xfrm rot="0">
            <a:off x="8800423" y="440454"/>
            <a:ext cx="8990437" cy="807593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Meta Tags:</a:t>
            </a:r>
          </a:p>
          <a:p>
            <a:pPr algn="just" marL="669285" indent="-334642" lvl="1">
              <a:lnSpc>
                <a:spcPts val="4029"/>
              </a:lnSpc>
              <a:buFont typeface="Arial"/>
              <a:buChar char="•"/>
            </a:pPr>
            <a:r>
              <a:rPr lang="en-US" sz="3099">
                <a:solidFill>
                  <a:srgbClr val="3E497A"/>
                </a:solidFill>
                <a:latin typeface="Monterchi Serif Italics"/>
              </a:rPr>
              <a:t>Meta tags are HTML elements that provide metadata about a web page, such as its title, description, and keywords.</a:t>
            </a:r>
          </a:p>
          <a:p>
            <a:pPr algn="just" marL="669285" indent="-334642" lvl="1">
              <a:lnSpc>
                <a:spcPts val="4029"/>
              </a:lnSpc>
              <a:buFont typeface="Arial"/>
              <a:buChar char="•"/>
            </a:pPr>
            <a:r>
              <a:rPr lang="en-US" sz="3099">
                <a:solidFill>
                  <a:srgbClr val="3E497A"/>
                </a:solidFill>
                <a:latin typeface="Monterchi Serif Italics"/>
              </a:rPr>
              <a:t>The &lt;title&gt; tag is perhaps the most crucial meta tag for SEO, as it appears as the clickable headline in search engine results pages (SERPs) and influences click-through rates.</a:t>
            </a:r>
          </a:p>
          <a:p>
            <a:pPr algn="just" marL="669285" indent="-334642" lvl="1">
              <a:lnSpc>
                <a:spcPts val="4029"/>
              </a:lnSpc>
              <a:buFont typeface="Arial"/>
              <a:buChar char="•"/>
            </a:pPr>
            <a:r>
              <a:rPr lang="en-US" sz="3099">
                <a:solidFill>
                  <a:srgbClr val="3E497A"/>
                </a:solidFill>
                <a:latin typeface="Monterchi Serif Italics"/>
              </a:rPr>
              <a:t>The &lt;meta name="description"&gt; tag provides a brief summary of the page's content in SERPs, helping users understand what the page is about.</a:t>
            </a:r>
          </a:p>
          <a:p>
            <a:pPr algn="just" marL="669285" indent="-334642" lvl="1">
              <a:lnSpc>
                <a:spcPts val="4029"/>
              </a:lnSpc>
              <a:buFont typeface="Arial"/>
              <a:buChar char="•"/>
            </a:pPr>
            <a:r>
              <a:rPr lang="en-US" sz="3099">
                <a:solidFill>
                  <a:srgbClr val="3E497A"/>
                </a:solidFill>
                <a:latin typeface="Monterchi Serif Italics"/>
              </a:rPr>
              <a:t>While meta keywords (&lt;meta name="keywords"&gt;) are no longer considered a significant ranking factor, they can still be used to indicate the primary topics of a page to search engines.</a:t>
            </a:r>
          </a:p>
          <a:p>
            <a:pPr algn="just">
              <a:lnSpc>
                <a:spcPts val="4029"/>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4082179"/>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HEADER TAGS:</a:t>
            </a:r>
          </a:p>
        </p:txBody>
      </p:sp>
      <p:sp>
        <p:nvSpPr>
          <p:cNvPr name="TextBox 5" id="5"/>
          <p:cNvSpPr txBox="true"/>
          <p:nvPr/>
        </p:nvSpPr>
        <p:spPr>
          <a:xfrm rot="0">
            <a:off x="8800423" y="1493919"/>
            <a:ext cx="8990437" cy="70662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Header Tags:</a:t>
            </a:r>
          </a:p>
          <a:p>
            <a:pPr algn="just" marL="669285" indent="-334642" lvl="1">
              <a:lnSpc>
                <a:spcPts val="4029"/>
              </a:lnSpc>
              <a:buFont typeface="Arial"/>
              <a:buChar char="•"/>
            </a:pPr>
            <a:r>
              <a:rPr lang="en-US" sz="3099">
                <a:solidFill>
                  <a:srgbClr val="3E497A"/>
                </a:solidFill>
                <a:latin typeface="Monterchi Serif Italics"/>
              </a:rPr>
              <a:t>H</a:t>
            </a:r>
            <a:r>
              <a:rPr lang="en-US" sz="3099">
                <a:solidFill>
                  <a:srgbClr val="3E497A"/>
                </a:solidFill>
                <a:latin typeface="Monterchi Serif Italics"/>
              </a:rPr>
              <a:t>eader tags (e.g., &lt;h1&gt;, &lt;h2&gt;, &lt;h3&gt;, etc.) are HTML elements used to define headings and subheadings within a web page's content.</a:t>
            </a:r>
          </a:p>
          <a:p>
            <a:pPr algn="just" marL="669285" indent="-334642" lvl="1">
              <a:lnSpc>
                <a:spcPts val="4029"/>
              </a:lnSpc>
              <a:buFont typeface="Arial"/>
              <a:buChar char="•"/>
            </a:pPr>
            <a:r>
              <a:rPr lang="en-US" sz="3099">
                <a:solidFill>
                  <a:srgbClr val="3E497A"/>
                </a:solidFill>
                <a:latin typeface="Monterchi Serif Italics"/>
              </a:rPr>
              <a:t>Header tags provide structure and hierarchy to the content, making it easier for users and search engines to understand the organization of the page.</a:t>
            </a:r>
          </a:p>
          <a:p>
            <a:pPr algn="just" marL="669285" indent="-334642" lvl="1">
              <a:lnSpc>
                <a:spcPts val="4029"/>
              </a:lnSpc>
              <a:buFont typeface="Arial"/>
              <a:buChar char="•"/>
            </a:pPr>
            <a:r>
              <a:rPr lang="en-US" sz="3099">
                <a:solidFill>
                  <a:srgbClr val="3E497A"/>
                </a:solidFill>
                <a:latin typeface="Monterchi Serif Italics"/>
              </a:rPr>
              <a:t>The &lt;h1&gt; tag is typically used for the main page title or headline and carries the most weight in terms of SEO. Subsequent header tags (&lt;h2&gt;, &lt;h3&gt;, etc.) are used for subheadings and should be nested hierarchically.</a:t>
            </a:r>
          </a:p>
          <a:p>
            <a:pPr algn="just">
              <a:lnSpc>
                <a:spcPts val="4029"/>
              </a:lnSpc>
            </a:pPr>
          </a:p>
          <a:p>
            <a:pPr algn="just">
              <a:lnSpc>
                <a:spcPts val="4029"/>
              </a:lnSpc>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4082179"/>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ALT TAGS:</a:t>
            </a:r>
          </a:p>
        </p:txBody>
      </p:sp>
      <p:sp>
        <p:nvSpPr>
          <p:cNvPr name="TextBox 5" id="5"/>
          <p:cNvSpPr txBox="true"/>
          <p:nvPr/>
        </p:nvSpPr>
        <p:spPr>
          <a:xfrm rot="0">
            <a:off x="8800423" y="1493919"/>
            <a:ext cx="8990437" cy="70662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Alt Tags:</a:t>
            </a:r>
          </a:p>
          <a:p>
            <a:pPr algn="just" marL="669285" indent="-334642" lvl="1">
              <a:lnSpc>
                <a:spcPts val="4029"/>
              </a:lnSpc>
              <a:buFont typeface="Arial"/>
              <a:buChar char="•"/>
            </a:pPr>
            <a:r>
              <a:rPr lang="en-US" sz="3099">
                <a:solidFill>
                  <a:srgbClr val="3E497A"/>
                </a:solidFill>
                <a:latin typeface="Monterchi Serif Italics"/>
              </a:rPr>
              <a:t>Alt</a:t>
            </a:r>
            <a:r>
              <a:rPr lang="en-US" sz="3099">
                <a:solidFill>
                  <a:srgbClr val="3E497A"/>
                </a:solidFill>
                <a:latin typeface="Monterchi Serif Italics"/>
              </a:rPr>
              <a:t> tags (or alt attributes) are HTML attributes used to describe the content of images on a web page.</a:t>
            </a:r>
          </a:p>
          <a:p>
            <a:pPr algn="just" marL="669285" indent="-334642" lvl="1">
              <a:lnSpc>
                <a:spcPts val="4029"/>
              </a:lnSpc>
              <a:buFont typeface="Arial"/>
              <a:buChar char="•"/>
            </a:pPr>
            <a:r>
              <a:rPr lang="en-US" sz="3099">
                <a:solidFill>
                  <a:srgbClr val="3E497A"/>
                </a:solidFill>
                <a:latin typeface="Monterchi Serif Italics"/>
              </a:rPr>
              <a:t>Alt tags serve two main purposes: they provide accessibility for visually impaired users who use screen readers to browse the web, and they provide context to search engines about the content of images.</a:t>
            </a:r>
          </a:p>
          <a:p>
            <a:pPr algn="just" marL="669285" indent="-334642" lvl="1">
              <a:lnSpc>
                <a:spcPts val="4029"/>
              </a:lnSpc>
              <a:buFont typeface="Arial"/>
              <a:buChar char="•"/>
            </a:pPr>
            <a:r>
              <a:rPr lang="en-US" sz="3099">
                <a:solidFill>
                  <a:srgbClr val="3E497A"/>
                </a:solidFill>
                <a:latin typeface="Monterchi Serif Italics"/>
              </a:rPr>
              <a:t>Including rel</a:t>
            </a:r>
            <a:r>
              <a:rPr lang="en-US" sz="3099">
                <a:solidFill>
                  <a:srgbClr val="3E497A"/>
                </a:solidFill>
                <a:latin typeface="Monterchi Serif Italics"/>
              </a:rPr>
              <a:t>evant keywords in alt tags can help improve the page's relevance for those keywords in image search results.</a:t>
            </a:r>
          </a:p>
          <a:p>
            <a:pPr algn="just" marL="669285" indent="-334642" lvl="1">
              <a:lnSpc>
                <a:spcPts val="4029"/>
              </a:lnSpc>
              <a:buFont typeface="Arial"/>
              <a:buChar char="•"/>
            </a:pPr>
            <a:r>
              <a:rPr lang="en-US" sz="3099">
                <a:solidFill>
                  <a:srgbClr val="3E497A"/>
                </a:solidFill>
                <a:latin typeface="Monterchi Serif Italics"/>
              </a:rPr>
              <a:t>Alt tags should accurately describe the content of the image in a concise and descriptive manner.</a:t>
            </a:r>
          </a:p>
          <a:p>
            <a:pPr algn="just">
              <a:lnSpc>
                <a:spcPts val="4029"/>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611904"/>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TECHNICAL SEO:</a:t>
            </a:r>
          </a:p>
        </p:txBody>
      </p:sp>
      <p:sp>
        <p:nvSpPr>
          <p:cNvPr name="TextBox 5" id="5"/>
          <p:cNvSpPr txBox="true"/>
          <p:nvPr/>
        </p:nvSpPr>
        <p:spPr>
          <a:xfrm rot="0">
            <a:off x="651581" y="1537734"/>
            <a:ext cx="6645320" cy="90855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Technical SEO refers to the optimization of a website's technical aspects to improve its search engine visibility and performance. Unlike on-page SEO, which focuses on content and user experience, technical SEO deals with backend elements and infrastructure. Here are some key components of technical SEO:</a:t>
            </a:r>
          </a:p>
          <a:p>
            <a:pPr algn="just" marL="669285" indent="-334642" lvl="1">
              <a:lnSpc>
                <a:spcPts val="4029"/>
              </a:lnSpc>
              <a:buFont typeface="Arial"/>
              <a:buChar char="•"/>
            </a:pPr>
            <a:r>
              <a:rPr lang="en-US" sz="3099">
                <a:solidFill>
                  <a:srgbClr val="3E497A"/>
                </a:solidFill>
                <a:latin typeface="Monterchi Serif Italics"/>
              </a:rPr>
              <a:t>Website Speed Optimization: Ensuring that the website loads quickly is crucial for user experience and search engine rankings. This involves optimizing images, minifying CSS and JavaScript files, leveraging browser caching, and utilizing content delivery networks (CDNs) to reduce server response times.</a:t>
            </a:r>
          </a:p>
          <a:p>
            <a:pPr algn="just">
              <a:lnSpc>
                <a:spcPts val="4029"/>
              </a:lnSpc>
            </a:pPr>
          </a:p>
        </p:txBody>
      </p:sp>
      <p:sp>
        <p:nvSpPr>
          <p:cNvPr name="TextBox 6" id="6"/>
          <p:cNvSpPr txBox="true"/>
          <p:nvPr/>
        </p:nvSpPr>
        <p:spPr>
          <a:xfrm rot="0">
            <a:off x="8800423" y="440454"/>
            <a:ext cx="8990437" cy="959040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 2 .Mobile Friendliness: With the increasing prevalence of   mobile devices, it's essential for websites to be optimized for mobile viewing. This includes implementing responsive design principles, using mobile-friendly fonts and buttons, and ensuring that content is easily accessible and readable on small screens.</a:t>
            </a:r>
          </a:p>
          <a:p>
            <a:pPr algn="just">
              <a:lnSpc>
                <a:spcPts val="4029"/>
              </a:lnSpc>
            </a:pPr>
          </a:p>
          <a:p>
            <a:pPr algn="just">
              <a:lnSpc>
                <a:spcPts val="4029"/>
              </a:lnSpc>
            </a:pPr>
            <a:r>
              <a:rPr lang="en-US" sz="3099">
                <a:solidFill>
                  <a:srgbClr val="3E497A"/>
                </a:solidFill>
                <a:latin typeface="Monterchi Serif Italics"/>
              </a:rPr>
              <a:t>2. </a:t>
            </a:r>
            <a:r>
              <a:rPr lang="en-US" sz="3099">
                <a:solidFill>
                  <a:srgbClr val="3E497A"/>
                </a:solidFill>
                <a:latin typeface="Monterchi Serif Italics"/>
              </a:rPr>
              <a:t>Crawlability and Indexability: Search engine bots need to crawl and index a website's content to include it in search results. Technical SEO involves optimizing robots.txt files to control which pages are crawled, fixing crawl errors, and using canonical tags to prevent duplicate content issues.</a:t>
            </a:r>
          </a:p>
          <a:p>
            <a:pPr algn="just">
              <a:lnSpc>
                <a:spcPts val="4029"/>
              </a:lnSpc>
            </a:pPr>
          </a:p>
          <a:p>
            <a:pPr algn="just">
              <a:lnSpc>
                <a:spcPts val="4029"/>
              </a:lnSpc>
            </a:pPr>
            <a:r>
              <a:rPr lang="en-US" sz="3099">
                <a:solidFill>
                  <a:srgbClr val="3E497A"/>
                </a:solidFill>
                <a:latin typeface="Monterchi Serif"/>
              </a:rPr>
              <a:t>3. </a:t>
            </a:r>
            <a:r>
              <a:rPr lang="en-US" sz="3099">
                <a:solidFill>
                  <a:srgbClr val="3E497A"/>
                </a:solidFill>
                <a:latin typeface="Monterchi Serif Semi-Bold"/>
              </a:rPr>
              <a:t>Site Structure and Navigation</a:t>
            </a:r>
            <a:r>
              <a:rPr lang="en-US" sz="3099">
                <a:solidFill>
                  <a:srgbClr val="3E497A"/>
                </a:solidFill>
                <a:latin typeface="Monterchi Serif"/>
              </a:rPr>
              <a:t>: A well-organized site structure makes it easier for both users and search engines to navigate and understand the content. Technical SEO efforts include optimizing URL structure, creating XML sitemaps, and implementing breadcrumb navigation.</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611904"/>
            <a:ext cx="6545319" cy="9639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TECHNICAL SEO:</a:t>
            </a:r>
          </a:p>
        </p:txBody>
      </p:sp>
      <p:sp>
        <p:nvSpPr>
          <p:cNvPr name="TextBox 5" id="5"/>
          <p:cNvSpPr txBox="true"/>
          <p:nvPr/>
        </p:nvSpPr>
        <p:spPr>
          <a:xfrm rot="0">
            <a:off x="651581" y="1537734"/>
            <a:ext cx="6645320" cy="858075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Schema Markup: Schema markup is a structured data vocabulary that helps search engines understand the content of web pages better. Implementing schema markup can enhance search engine results with rich snippets, such as star ratings, product prices, and event dates.</a:t>
            </a:r>
          </a:p>
          <a:p>
            <a:pPr algn="just" marL="669285" indent="-334642" lvl="1">
              <a:lnSpc>
                <a:spcPts val="4029"/>
              </a:lnSpc>
              <a:buFont typeface="Arial"/>
              <a:buChar char="•"/>
            </a:pPr>
            <a:r>
              <a:rPr lang="en-US" sz="3099">
                <a:solidFill>
                  <a:srgbClr val="3E497A"/>
                </a:solidFill>
                <a:latin typeface="Monterchi Serif Italics"/>
              </a:rPr>
              <a:t>HTTPS and Security: Google considers website security as a ranking factor, so it's essential to secure the site with HTTPS encryption. Technical SEO involves obtaining SSL certificates, redirecting HTTP to HTTPS, and implementing other security measures to protect user data and privacy.</a:t>
            </a:r>
          </a:p>
          <a:p>
            <a:pPr algn="just">
              <a:lnSpc>
                <a:spcPts val="4029"/>
              </a:lnSpc>
            </a:pPr>
          </a:p>
        </p:txBody>
      </p:sp>
      <p:sp>
        <p:nvSpPr>
          <p:cNvPr name="TextBox 6" id="6"/>
          <p:cNvSpPr txBox="true"/>
          <p:nvPr/>
        </p:nvSpPr>
        <p:spPr>
          <a:xfrm rot="0">
            <a:off x="8800423" y="440454"/>
            <a:ext cx="8990437" cy="10095230"/>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Semi-Bold Italics"/>
              </a:rPr>
              <a:t>Site Speed</a:t>
            </a:r>
            <a:r>
              <a:rPr lang="en-US" sz="3099">
                <a:solidFill>
                  <a:srgbClr val="3E497A"/>
                </a:solidFill>
                <a:latin typeface="Monterchi Serif Italics"/>
              </a:rPr>
              <a:t>: Site speed is a critical factor in user experience and search engine rankings. Technical SEO techniques such as optimizing images, minifying CSS and JavaScript files, and leveraging browser caching can help improve site speed and performance.</a:t>
            </a:r>
          </a:p>
          <a:p>
            <a:pPr algn="just" marL="669285" indent="-334642" lvl="1">
              <a:lnSpc>
                <a:spcPts val="4029"/>
              </a:lnSpc>
              <a:buFont typeface="Arial"/>
              <a:buChar char="•"/>
            </a:pPr>
            <a:r>
              <a:rPr lang="en-US" sz="3099">
                <a:solidFill>
                  <a:srgbClr val="3E497A"/>
                </a:solidFill>
                <a:latin typeface="Monterchi Serif Semi-Bold Italics"/>
              </a:rPr>
              <a:t>Structured Data Markup</a:t>
            </a:r>
            <a:r>
              <a:rPr lang="en-US" sz="3099">
                <a:solidFill>
                  <a:srgbClr val="3E497A"/>
                </a:solidFill>
                <a:latin typeface="Monterchi Serif Italics"/>
              </a:rPr>
              <a:t>: Implementing structured data markup using Schema.org vocabulary helps search engines understand the context and meaning of the content on a webpage. This can result in enhanced search results with rich snippets, such as star ratings, reviews, and product prices.</a:t>
            </a:r>
          </a:p>
          <a:p>
            <a:pPr algn="just" marL="669285" indent="-334642" lvl="1">
              <a:lnSpc>
                <a:spcPts val="4029"/>
              </a:lnSpc>
              <a:buFont typeface="Arial"/>
              <a:buChar char="•"/>
            </a:pPr>
            <a:r>
              <a:rPr lang="en-US" sz="3099">
                <a:solidFill>
                  <a:srgbClr val="3E497A"/>
                </a:solidFill>
                <a:latin typeface="Monterchi Serif Semi-Bold Italics"/>
              </a:rPr>
              <a:t>Canonicalization</a:t>
            </a:r>
            <a:r>
              <a:rPr lang="en-US" sz="3099">
                <a:solidFill>
                  <a:srgbClr val="3E497A"/>
                </a:solidFill>
                <a:latin typeface="Monterchi Serif Italics"/>
              </a:rPr>
              <a:t>: Canonical tags (rel=canonical) are used to specify the preferred version of a webpage when multiple versions of the same content exist (e.g., HTTP vs. HTTPS, www vs. non-www). Canonicalization helps prevent duplicate content issues and consolidates link equity to the preferred version of the page.</a:t>
            </a:r>
          </a:p>
          <a:p>
            <a:pPr algn="just">
              <a:lnSpc>
                <a:spcPts val="402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MARKETING FUNDAMENTALS</a:t>
            </a:r>
          </a:p>
        </p:txBody>
      </p:sp>
      <p:sp>
        <p:nvSpPr>
          <p:cNvPr name="TextBox 5" id="5"/>
          <p:cNvSpPr txBox="true"/>
          <p:nvPr/>
        </p:nvSpPr>
        <p:spPr>
          <a:xfrm rot="0">
            <a:off x="751582" y="3254215"/>
            <a:ext cx="6645320" cy="575437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Target Audience Identification: Understanding your target audience is crucial. This involves researching demographics, psychographics, behaviors, and preferences of potential customers to tailor your marketing efforts effectively.</a:t>
            </a:r>
          </a:p>
          <a:p>
            <a:pPr algn="just" marL="582927" indent="-291463" lvl="1">
              <a:lnSpc>
                <a:spcPts val="3509"/>
              </a:lnSpc>
              <a:buFont typeface="Arial"/>
              <a:buChar char="•"/>
            </a:pPr>
            <a:r>
              <a:rPr lang="en-US" sz="2699">
                <a:solidFill>
                  <a:srgbClr val="3E497A"/>
                </a:solidFill>
                <a:latin typeface="Monterchi Serif Italics"/>
              </a:rPr>
              <a:t>Market Research: Conducting thorough market research helps in understanding industry trends, competitor strategies, and customer needs. This information is vital for creating products/services that meet market demands.</a:t>
            </a:r>
          </a:p>
          <a:p>
            <a:pPr algn="just">
              <a:lnSpc>
                <a:spcPts val="4029"/>
              </a:lnSpc>
            </a:pPr>
          </a:p>
        </p:txBody>
      </p:sp>
      <p:sp>
        <p:nvSpPr>
          <p:cNvPr name="TextBox 6" id="6"/>
          <p:cNvSpPr txBox="true"/>
          <p:nvPr/>
        </p:nvSpPr>
        <p:spPr>
          <a:xfrm rot="0">
            <a:off x="9144000" y="164297"/>
            <a:ext cx="8458877" cy="1060005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Unique Selling Proposition (USP): Your USP is what sets your product or service apart from competitors. It highlights the unique benefits that customers can expect, helping to differentiate your brand in the marketplace.</a:t>
            </a:r>
          </a:p>
          <a:p>
            <a:pPr algn="just" marL="669285" indent="-334642" lvl="1">
              <a:lnSpc>
                <a:spcPts val="4029"/>
              </a:lnSpc>
              <a:buFont typeface="Arial"/>
              <a:buChar char="•"/>
            </a:pPr>
            <a:r>
              <a:rPr lang="en-US" sz="3099">
                <a:solidFill>
                  <a:srgbClr val="3E497A"/>
                </a:solidFill>
                <a:latin typeface="Monterchi Serif Italics"/>
              </a:rPr>
              <a:t>Marketing Mix (4 Ps):</a:t>
            </a:r>
          </a:p>
          <a:p>
            <a:pPr algn="just" marL="669285" indent="-334642" lvl="1">
              <a:lnSpc>
                <a:spcPts val="4029"/>
              </a:lnSpc>
              <a:buFont typeface="Arial"/>
              <a:buChar char="•"/>
            </a:pPr>
            <a:r>
              <a:rPr lang="en-US" sz="3099">
                <a:solidFill>
                  <a:srgbClr val="3E497A"/>
                </a:solidFill>
                <a:latin typeface="Monterchi Serif Italics"/>
              </a:rPr>
              <a:t>Product: Refers to the tangible or intangible offering that satisfies a customer's need or desire. This includes features, design, quality, and packaging.</a:t>
            </a:r>
          </a:p>
          <a:p>
            <a:pPr algn="just" marL="669285" indent="-334642" lvl="1">
              <a:lnSpc>
                <a:spcPts val="4029"/>
              </a:lnSpc>
              <a:buFont typeface="Arial"/>
              <a:buChar char="•"/>
            </a:pPr>
            <a:r>
              <a:rPr lang="en-US" sz="3099">
                <a:solidFill>
                  <a:srgbClr val="3E497A"/>
                </a:solidFill>
                <a:latin typeface="Monterchi Serif Italics"/>
              </a:rPr>
              <a:t>Price: Determining the optimal price point considering factors like production costs, competition, and perceived value by customers.</a:t>
            </a:r>
          </a:p>
          <a:p>
            <a:pPr algn="just" marL="669285" indent="-334642" lvl="1">
              <a:lnSpc>
                <a:spcPts val="4029"/>
              </a:lnSpc>
              <a:buFont typeface="Arial"/>
              <a:buChar char="•"/>
            </a:pPr>
            <a:r>
              <a:rPr lang="en-US" sz="3099">
                <a:solidFill>
                  <a:srgbClr val="3E497A"/>
                </a:solidFill>
                <a:latin typeface="Monterchi Serif Italics"/>
              </a:rPr>
              <a:t>Place: Deciding the distribution channels through which products/services will be made available to customers.</a:t>
            </a:r>
          </a:p>
          <a:p>
            <a:pPr algn="just" marL="669285" indent="-334642" lvl="1">
              <a:lnSpc>
                <a:spcPts val="4029"/>
              </a:lnSpc>
              <a:buFont typeface="Arial"/>
              <a:buChar char="•"/>
            </a:pPr>
            <a:r>
              <a:rPr lang="en-US" sz="3099">
                <a:solidFill>
                  <a:srgbClr val="3E497A"/>
                </a:solidFill>
                <a:latin typeface="Monterchi Serif Italics"/>
              </a:rPr>
              <a:t>Promotion: Developing strategies to communicate with and persuade target customers through advertising, public relations, sales promotion, and other promotional activities</a:t>
            </a:r>
          </a:p>
          <a:p>
            <a:pPr algn="just">
              <a:lnSpc>
                <a:spcPts val="4029"/>
              </a:lnSpc>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611904"/>
            <a:ext cx="7702465"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DOMAIN AUTHORITY</a:t>
            </a:r>
          </a:p>
        </p:txBody>
      </p:sp>
      <p:sp>
        <p:nvSpPr>
          <p:cNvPr name="TextBox 5" id="5"/>
          <p:cNvSpPr txBox="true"/>
          <p:nvPr/>
        </p:nvSpPr>
        <p:spPr>
          <a:xfrm rot="0">
            <a:off x="701581" y="2194366"/>
            <a:ext cx="6645320" cy="6561455"/>
          </a:xfrm>
          <a:prstGeom prst="rect">
            <a:avLst/>
          </a:prstGeom>
        </p:spPr>
        <p:txBody>
          <a:bodyPr anchor="t" rtlCol="false" tIns="0" lIns="0" bIns="0" rIns="0">
            <a:spAutoFit/>
          </a:bodyPr>
          <a:lstStyle/>
          <a:p>
            <a:pPr algn="just">
              <a:lnSpc>
                <a:spcPts val="4029"/>
              </a:lnSpc>
            </a:pPr>
          </a:p>
          <a:p>
            <a:pPr algn="just">
              <a:lnSpc>
                <a:spcPts val="4029"/>
              </a:lnSpc>
            </a:pPr>
            <a:r>
              <a:rPr lang="en-US" sz="3099">
                <a:solidFill>
                  <a:srgbClr val="3E497A"/>
                </a:solidFill>
                <a:latin typeface="Monterchi Serif Italics"/>
              </a:rPr>
              <a:t>Domain Authority (DA) is a metric developed by Moz that predicts how well a website will rank on search engine results pages (SERPs). It is based on a logarithmic scale from 0 to 100, with higher scores indicating a greater likelihood of ranking well. Domain Authority is calculated by evaluating various factors, including the number of linking root domains, the quality and relevance of those links, and other link-related metrics.</a:t>
            </a:r>
          </a:p>
        </p:txBody>
      </p:sp>
      <p:sp>
        <p:nvSpPr>
          <p:cNvPr name="TextBox 6" id="6"/>
          <p:cNvSpPr txBox="true"/>
          <p:nvPr/>
        </p:nvSpPr>
        <p:spPr>
          <a:xfrm rot="0">
            <a:off x="8800423" y="440454"/>
            <a:ext cx="8990437" cy="959040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Semi-Bold Italics"/>
              </a:rPr>
              <a:t>Importance: Domain Authority is important because it provides an estimate of a website's overall authority and credibility in the eyes of search engines. Websites with higher DA scores tend to rank better in search results.</a:t>
            </a:r>
          </a:p>
          <a:p>
            <a:pPr algn="just" marL="669285" indent="-334642" lvl="1">
              <a:lnSpc>
                <a:spcPts val="4029"/>
              </a:lnSpc>
              <a:buFont typeface="Arial"/>
              <a:buChar char="•"/>
            </a:pPr>
            <a:r>
              <a:rPr lang="en-US" sz="3099">
                <a:solidFill>
                  <a:srgbClr val="3E497A"/>
                </a:solidFill>
                <a:latin typeface="Monterchi Serif Semi-Bold Italics"/>
              </a:rPr>
              <a:t>Relative Metric: Domain Authority is a relative metric, meaning it is best used for comparing websites against each other rather than as an absolute measure of ranking potential. It is also important to note that Domain Authority is specific to each individual website and not the entire domain.</a:t>
            </a:r>
          </a:p>
          <a:p>
            <a:pPr algn="just" marL="669285" indent="-334642" lvl="1">
              <a:lnSpc>
                <a:spcPts val="4029"/>
              </a:lnSpc>
              <a:buFont typeface="Arial"/>
              <a:buChar char="•"/>
            </a:pPr>
            <a:r>
              <a:rPr lang="en-US" sz="3099">
                <a:solidFill>
                  <a:srgbClr val="3E497A"/>
                </a:solidFill>
                <a:latin typeface="Monterchi Serif Semi-Bold Italics"/>
              </a:rPr>
              <a:t>Influence on Rankings: While Domain Authority is not a direct ranking factor used by search engines like Google, it correlates strongly with rankings. Websites with higher DA scores tend to have better visibility and higher positions in search results.</a:t>
            </a:r>
          </a:p>
          <a:p>
            <a:pPr algn="just">
              <a:lnSpc>
                <a:spcPts val="4029"/>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611904"/>
            <a:ext cx="7702465"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DOMAIN AUTHORITY</a:t>
            </a:r>
          </a:p>
        </p:txBody>
      </p:sp>
      <p:sp>
        <p:nvSpPr>
          <p:cNvPr name="TextBox 5" id="5"/>
          <p:cNvSpPr txBox="true"/>
          <p:nvPr/>
        </p:nvSpPr>
        <p:spPr>
          <a:xfrm rot="0">
            <a:off x="751582" y="3038608"/>
            <a:ext cx="6645320" cy="5551805"/>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Semi-Bold Italics"/>
              </a:rPr>
              <a:t>Limitations: While Domain Authority is a useful metric for assessing a website's potential to rank in search results, it has limitations. It is just one of many factors that influence rankings, and it does not capture all aspects of a website's authority or relevance. Additionally, Domain Authority scores can fluctuate over time due to changes in the link landscape or updates to Moz's algorithms</a:t>
            </a:r>
          </a:p>
        </p:txBody>
      </p:sp>
      <p:sp>
        <p:nvSpPr>
          <p:cNvPr name="TextBox 6" id="6"/>
          <p:cNvSpPr txBox="true"/>
          <p:nvPr/>
        </p:nvSpPr>
        <p:spPr>
          <a:xfrm rot="0">
            <a:off x="8769155" y="1338897"/>
            <a:ext cx="8990437" cy="757110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Semi-Bold Italics"/>
              </a:rPr>
              <a:t>Factors Affecting DA: Domain Authority is influenced by various factors, including the quality and quantity of inbound links, the relevance of those links to the website's content, the diversity of linking domains, and the overall authority of the linking domains.</a:t>
            </a:r>
          </a:p>
          <a:p>
            <a:pPr algn="just" marL="669285" indent="-334642" lvl="1">
              <a:lnSpc>
                <a:spcPts val="4029"/>
              </a:lnSpc>
              <a:buFont typeface="Arial"/>
              <a:buChar char="•"/>
            </a:pPr>
            <a:r>
              <a:rPr lang="en-US" sz="3099">
                <a:solidFill>
                  <a:srgbClr val="3E497A"/>
                </a:solidFill>
                <a:latin typeface="Monterchi Serif Semi-Bold Italics"/>
              </a:rPr>
              <a:t>Improving DA: To improve Domain Authority, website owners can focus on building high-quality, relevant backlinks from authoritative websites, creating valuable content that attracts natural links, and maintaining a healthy link profile. It's also essential to focus on overall website quality, user experience, and technical SEO factors.</a:t>
            </a:r>
          </a:p>
          <a:p>
            <a:pPr algn="just">
              <a:lnSpc>
                <a:spcPts val="4029"/>
              </a:lnSpc>
            </a:pPr>
            <a:r>
              <a:rPr lang="en-US" sz="3099">
                <a:solidFill>
                  <a:srgbClr val="3E497A"/>
                </a:solidFill>
                <a:latin typeface="Monterchi Serif Semi-Bold Italics"/>
              </a:rPr>
              <a:t>.</a:t>
            </a:r>
          </a:p>
          <a:p>
            <a:pPr algn="just">
              <a:lnSpc>
                <a:spcPts val="402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6302" t="0" r="0" b="-46302"/>
            </a:stretch>
          </a:blipFill>
        </p:spPr>
      </p:sp>
      <p:grpSp>
        <p:nvGrpSpPr>
          <p:cNvPr name="Group 3" id="3"/>
          <p:cNvGrpSpPr>
            <a:grpSpLocks noChangeAspect="true"/>
          </p:cNvGrpSpPr>
          <p:nvPr/>
        </p:nvGrpSpPr>
        <p:grpSpPr>
          <a:xfrm rot="0">
            <a:off x="14901388" y="-331414"/>
            <a:ext cx="5246370" cy="5246370"/>
            <a:chOff x="0" y="0"/>
            <a:chExt cx="14400530" cy="14400530"/>
          </a:xfrm>
        </p:grpSpPr>
        <p:sp>
          <p:nvSpPr>
            <p:cNvPr name="Freeform 4" id="4"/>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A36357"/>
            </a:solidFill>
          </p:spPr>
        </p:sp>
      </p:grpSp>
      <p:sp>
        <p:nvSpPr>
          <p:cNvPr name="TextBox 5" id="5"/>
          <p:cNvSpPr txBox="true"/>
          <p:nvPr/>
        </p:nvSpPr>
        <p:spPr>
          <a:xfrm rot="0">
            <a:off x="4786263" y="4295887"/>
            <a:ext cx="8715475" cy="1228613"/>
          </a:xfrm>
          <a:prstGeom prst="rect">
            <a:avLst/>
          </a:prstGeom>
        </p:spPr>
        <p:txBody>
          <a:bodyPr anchor="t" rtlCol="false" tIns="0" lIns="0" bIns="0" rIns="0">
            <a:spAutoFit/>
          </a:bodyPr>
          <a:lstStyle/>
          <a:p>
            <a:pPr algn="ctr">
              <a:lnSpc>
                <a:spcPts val="9600"/>
              </a:lnSpc>
            </a:pPr>
            <a:r>
              <a:rPr lang="en-US" sz="8000" u="sng">
                <a:solidFill>
                  <a:srgbClr val="3E497A"/>
                </a:solidFill>
                <a:latin typeface="Monterchi Sans Bold"/>
              </a:rPr>
              <a:t>:::THANK YOU:::</a:t>
            </a:r>
          </a:p>
        </p:txBody>
      </p:sp>
      <p:sp>
        <p:nvSpPr>
          <p:cNvPr name="TextBox 6" id="6"/>
          <p:cNvSpPr txBox="true"/>
          <p:nvPr/>
        </p:nvSpPr>
        <p:spPr>
          <a:xfrm rot="0">
            <a:off x="4114032" y="5514975"/>
            <a:ext cx="10059937" cy="466725"/>
          </a:xfrm>
          <a:prstGeom prst="rect">
            <a:avLst/>
          </a:prstGeom>
        </p:spPr>
        <p:txBody>
          <a:bodyPr anchor="t" rtlCol="false" tIns="0" lIns="0" bIns="0" rIns="0">
            <a:spAutoFit/>
          </a:bodyPr>
          <a:lstStyle/>
          <a:p>
            <a:pPr algn="ctr">
              <a:lnSpc>
                <a:spcPts val="3600"/>
              </a:lnSpc>
            </a:pPr>
            <a:r>
              <a:rPr lang="en-US" sz="3000" u="sng">
                <a:solidFill>
                  <a:srgbClr val="3E497A"/>
                </a:solidFill>
                <a:latin typeface="Monterchi Serif Bold"/>
              </a:rPr>
              <a:t>SUBMITTED BY: PRAHARSH VERMA</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7 P OF MARKETING</a:t>
            </a:r>
          </a:p>
        </p:txBody>
      </p:sp>
      <p:sp>
        <p:nvSpPr>
          <p:cNvPr name="TextBox 5" id="5"/>
          <p:cNvSpPr txBox="true"/>
          <p:nvPr/>
        </p:nvSpPr>
        <p:spPr>
          <a:xfrm rot="0">
            <a:off x="751582" y="3254215"/>
            <a:ext cx="6645320" cy="619252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Product: This remains at the core of marketing. It refers to the tangible or intangible goods and services that fulfill the needs or desires of customers. Product decisions include features, quality, design, branding, packaging, and more.</a:t>
            </a:r>
          </a:p>
          <a:p>
            <a:pPr algn="just" marL="582927" indent="-291463" lvl="1">
              <a:lnSpc>
                <a:spcPts val="3509"/>
              </a:lnSpc>
              <a:buFont typeface="Arial"/>
              <a:buChar char="•"/>
            </a:pPr>
            <a:r>
              <a:rPr lang="en-US" sz="2699">
                <a:solidFill>
                  <a:srgbClr val="3E497A"/>
                </a:solidFill>
                <a:latin typeface="Monterchi Serif Italics"/>
              </a:rPr>
              <a:t>Price: Pricing strategy involves determining the optimal price for your product or service. Factors to consider include production costs, competitor pricing, perceived value by customers, pricing objectives (e.g., profit maximization, market share growth), and pricing tactics (e.g., discounts, bundling).</a:t>
            </a:r>
          </a:p>
          <a:p>
            <a:pPr algn="just">
              <a:lnSpc>
                <a:spcPts val="4029"/>
              </a:lnSpc>
            </a:pPr>
          </a:p>
        </p:txBody>
      </p:sp>
      <p:sp>
        <p:nvSpPr>
          <p:cNvPr name="TextBox 6" id="6"/>
          <p:cNvSpPr txBox="true"/>
          <p:nvPr/>
        </p:nvSpPr>
        <p:spPr>
          <a:xfrm rot="0">
            <a:off x="9144000" y="164297"/>
            <a:ext cx="8458877" cy="10600055"/>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Place: Also known as distribution, this P focuses on how your product or service is made available to customers. Distribution channels may include direct sales, retail stores, e-commerce platforms, wholesalers, and more. The goal is to ensure that your product is easily accessible to your target market.</a:t>
            </a:r>
          </a:p>
          <a:p>
            <a:pPr algn="just" marL="669285" indent="-334642" lvl="1">
              <a:lnSpc>
                <a:spcPts val="4029"/>
              </a:lnSpc>
              <a:buFont typeface="Arial"/>
              <a:buChar char="•"/>
            </a:pPr>
            <a:r>
              <a:rPr lang="en-US" sz="3099">
                <a:solidFill>
                  <a:srgbClr val="3E497A"/>
                </a:solidFill>
                <a:latin typeface="Monterchi Serif Italics"/>
              </a:rPr>
              <a:t>Promotion: Promotion encompasses all the activities aimed at communicating the value of your product or service to potential customers and persuading them to buy. This includes advertising, public relations, sales promotions, direct marketing, personal selling, and digital marketing strategies.</a:t>
            </a:r>
          </a:p>
          <a:p>
            <a:pPr algn="just" marL="669285" indent="-334642" lvl="1">
              <a:lnSpc>
                <a:spcPts val="4029"/>
              </a:lnSpc>
              <a:buFont typeface="Arial"/>
              <a:buChar char="•"/>
            </a:pPr>
            <a:r>
              <a:rPr lang="en-US" sz="3099">
                <a:solidFill>
                  <a:srgbClr val="3E497A"/>
                </a:solidFill>
                <a:latin typeface="Monterchi Serif Italics"/>
              </a:rPr>
              <a:t>People: In service-based industries especially, people play a critical role in delivering the service experience. This P refers to all individuals involved in the delivery of the product or service, including employees, customer service representatives, salespeople,  customersthemselves.</a:t>
            </a:r>
          </a:p>
          <a:p>
            <a:pPr algn="just">
              <a:lnSpc>
                <a:spcPts val="4029"/>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7 P OF MARKETING</a:t>
            </a:r>
          </a:p>
        </p:txBody>
      </p:sp>
      <p:sp>
        <p:nvSpPr>
          <p:cNvPr name="TextBox 5" id="5"/>
          <p:cNvSpPr txBox="true"/>
          <p:nvPr/>
        </p:nvSpPr>
        <p:spPr>
          <a:xfrm rot="0">
            <a:off x="751582" y="3254215"/>
            <a:ext cx="6645320" cy="7506970"/>
          </a:xfrm>
          <a:prstGeom prst="rect">
            <a:avLst/>
          </a:prstGeom>
        </p:spPr>
        <p:txBody>
          <a:bodyPr anchor="t" rtlCol="false" tIns="0" lIns="0" bIns="0" rIns="0">
            <a:spAutoFit/>
          </a:bodyPr>
          <a:lstStyle/>
          <a:p>
            <a:pPr algn="just" marL="582927" indent="-291463" lvl="1">
              <a:lnSpc>
                <a:spcPts val="3509"/>
              </a:lnSpc>
              <a:buFont typeface="Arial"/>
              <a:buChar char="•"/>
            </a:pPr>
            <a:r>
              <a:rPr lang="en-US" sz="2699">
                <a:solidFill>
                  <a:srgbClr val="3E497A"/>
                </a:solidFill>
                <a:latin typeface="Monterchi Serif Italics"/>
              </a:rPr>
              <a:t>Process: The process refers to the systems and procedures involved in delivering your product or service. It includes everything from order processing and fulfillment to customer service and support. A well-defined and efficient process can enhance customer satisfaction and loyalty.</a:t>
            </a:r>
          </a:p>
          <a:p>
            <a:pPr algn="just" marL="582927" indent="-291463" lvl="1">
              <a:lnSpc>
                <a:spcPts val="3509"/>
              </a:lnSpc>
              <a:buFont typeface="Arial"/>
              <a:buChar char="•"/>
            </a:pPr>
            <a:r>
              <a:rPr lang="en-US" sz="2699">
                <a:solidFill>
                  <a:srgbClr val="3E497A"/>
                </a:solidFill>
                <a:latin typeface="Monterchi Serif Italics"/>
              </a:rPr>
              <a:t>Physical Evidence: This P relates to the tangible elements that customers experience when interacting with your brand. It includes physical facilities, equipment, packaging, branding materials, and any other tangible touchpoints. Physical evidence can influence customers' perceptions of your brand and product quality.</a:t>
            </a:r>
          </a:p>
          <a:p>
            <a:pPr algn="just">
              <a:lnSpc>
                <a:spcPts val="4029"/>
              </a:lnSpc>
            </a:pPr>
          </a:p>
        </p:txBody>
      </p:sp>
      <p:sp>
        <p:nvSpPr>
          <p:cNvPr name="TextBox 6" id="6"/>
          <p:cNvSpPr txBox="true"/>
          <p:nvPr/>
        </p:nvSpPr>
        <p:spPr>
          <a:xfrm rot="0">
            <a:off x="9144000" y="2600960"/>
            <a:ext cx="8458877" cy="5046980"/>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These 7 Ps provide a comprehensive framework for developing and implementing marketing strategies that address various aspects of the marketing mix and customer experience. By considering each of these elements, businesses can better understand and meet the needs of their target market, ultimately driving success and profitability.</a:t>
            </a:r>
          </a:p>
          <a:p>
            <a:pPr algn="just">
              <a:lnSpc>
                <a:spcPts val="4029"/>
              </a:lnSpc>
            </a:pPr>
          </a:p>
          <a:p>
            <a:pPr algn="just">
              <a:lnSpc>
                <a:spcPts val="402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7263" y="5558734"/>
            <a:ext cx="5346674" cy="4114800"/>
          </a:xfrm>
          <a:custGeom>
            <a:avLst/>
            <a:gdLst/>
            <a:ahLst/>
            <a:cxnLst/>
            <a:rect r="r" b="b" t="t" l="l"/>
            <a:pathLst>
              <a:path h="4114800" w="5346674">
                <a:moveTo>
                  <a:pt x="0" y="0"/>
                </a:moveTo>
                <a:lnTo>
                  <a:pt x="5346674" y="0"/>
                </a:lnTo>
                <a:lnTo>
                  <a:pt x="534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35682" y="5944692"/>
            <a:ext cx="2569451" cy="23893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497A"/>
            </a:solidFill>
          </p:spPr>
        </p:sp>
      </p:grpSp>
      <p:grpSp>
        <p:nvGrpSpPr>
          <p:cNvPr name="Group 5" id="5"/>
          <p:cNvGrpSpPr/>
          <p:nvPr/>
        </p:nvGrpSpPr>
        <p:grpSpPr>
          <a:xfrm rot="0">
            <a:off x="4581394" y="2229114"/>
            <a:ext cx="2881558" cy="28815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Freeform 7" id="7"/>
          <p:cNvSpPr/>
          <p:nvPr/>
        </p:nvSpPr>
        <p:spPr>
          <a:xfrm flipH="false" flipV="false" rot="0">
            <a:off x="4472109" y="1952919"/>
            <a:ext cx="3384267" cy="3156965"/>
          </a:xfrm>
          <a:custGeom>
            <a:avLst/>
            <a:gdLst/>
            <a:ahLst/>
            <a:cxnLst/>
            <a:rect r="r" b="b" t="t" l="l"/>
            <a:pathLst>
              <a:path h="3156965" w="3384267">
                <a:moveTo>
                  <a:pt x="0" y="0"/>
                </a:moveTo>
                <a:lnTo>
                  <a:pt x="3384266" y="0"/>
                </a:lnTo>
                <a:lnTo>
                  <a:pt x="3384266" y="3156965"/>
                </a:lnTo>
                <a:lnTo>
                  <a:pt x="0" y="315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64242" y="5618629"/>
            <a:ext cx="4942880" cy="2380491"/>
          </a:xfrm>
          <a:custGeom>
            <a:avLst/>
            <a:gdLst/>
            <a:ahLst/>
            <a:cxnLst/>
            <a:rect r="r" b="b" t="t" l="l"/>
            <a:pathLst>
              <a:path h="2380491" w="4942880">
                <a:moveTo>
                  <a:pt x="0" y="0"/>
                </a:moveTo>
                <a:lnTo>
                  <a:pt x="4942880" y="0"/>
                </a:lnTo>
                <a:lnTo>
                  <a:pt x="4942880" y="2380491"/>
                </a:lnTo>
                <a:lnTo>
                  <a:pt x="0" y="2380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10970" y="5255568"/>
            <a:ext cx="3820135" cy="2743552"/>
          </a:xfrm>
          <a:custGeom>
            <a:avLst/>
            <a:gdLst/>
            <a:ahLst/>
            <a:cxnLst/>
            <a:rect r="r" b="b" t="t" l="l"/>
            <a:pathLst>
              <a:path h="2743552" w="3820135">
                <a:moveTo>
                  <a:pt x="0" y="0"/>
                </a:moveTo>
                <a:lnTo>
                  <a:pt x="3820136" y="0"/>
                </a:lnTo>
                <a:lnTo>
                  <a:pt x="3820136" y="2743552"/>
                </a:lnTo>
                <a:lnTo>
                  <a:pt x="0" y="274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063843" y="-359662"/>
            <a:ext cx="9886705" cy="5155042"/>
            <a:chOff x="0" y="0"/>
            <a:chExt cx="3606697" cy="1880573"/>
          </a:xfrm>
        </p:grpSpPr>
        <p:sp>
          <p:nvSpPr>
            <p:cNvPr name="Freeform 11" id="11"/>
            <p:cNvSpPr/>
            <p:nvPr/>
          </p:nvSpPr>
          <p:spPr>
            <a:xfrm flipH="false" flipV="false" rot="0">
              <a:off x="0" y="0"/>
              <a:ext cx="3606697" cy="1880573"/>
            </a:xfrm>
            <a:custGeom>
              <a:avLst/>
              <a:gdLst/>
              <a:ahLst/>
              <a:cxnLst/>
              <a:rect r="r" b="b" t="t" l="l"/>
              <a:pathLst>
                <a:path h="1880573" w="3606697">
                  <a:moveTo>
                    <a:pt x="3482237" y="1880573"/>
                  </a:moveTo>
                  <a:lnTo>
                    <a:pt x="124460" y="1880573"/>
                  </a:lnTo>
                  <a:cubicBezTo>
                    <a:pt x="55880" y="1880573"/>
                    <a:pt x="0" y="1824693"/>
                    <a:pt x="0" y="1756113"/>
                  </a:cubicBezTo>
                  <a:lnTo>
                    <a:pt x="0" y="124460"/>
                  </a:lnTo>
                  <a:cubicBezTo>
                    <a:pt x="0" y="55880"/>
                    <a:pt x="55880" y="0"/>
                    <a:pt x="124460" y="0"/>
                  </a:cubicBezTo>
                  <a:lnTo>
                    <a:pt x="3482237" y="0"/>
                  </a:lnTo>
                  <a:cubicBezTo>
                    <a:pt x="3550817" y="0"/>
                    <a:pt x="3606697" y="55880"/>
                    <a:pt x="3606697" y="124460"/>
                  </a:cubicBezTo>
                  <a:lnTo>
                    <a:pt x="3606697" y="1756113"/>
                  </a:lnTo>
                  <a:cubicBezTo>
                    <a:pt x="3606697" y="1824693"/>
                    <a:pt x="3550817" y="1880573"/>
                    <a:pt x="3482237" y="1880573"/>
                  </a:cubicBezTo>
                  <a:close/>
                </a:path>
              </a:pathLst>
            </a:custGeom>
            <a:solidFill>
              <a:srgbClr val="F0F0F0"/>
            </a:solidFill>
          </p:spPr>
        </p:sp>
      </p:grpSp>
      <p:sp>
        <p:nvSpPr>
          <p:cNvPr name="TextBox 12" id="12"/>
          <p:cNvSpPr txBox="true"/>
          <p:nvPr/>
        </p:nvSpPr>
        <p:spPr>
          <a:xfrm rot="0">
            <a:off x="9613023" y="989134"/>
            <a:ext cx="8115300" cy="2447925"/>
          </a:xfrm>
          <a:prstGeom prst="rect">
            <a:avLst/>
          </a:prstGeom>
        </p:spPr>
        <p:txBody>
          <a:bodyPr anchor="t" rtlCol="false" tIns="0" lIns="0" bIns="0" rIns="0">
            <a:spAutoFit/>
          </a:bodyPr>
          <a:lstStyle/>
          <a:p>
            <a:pPr algn="ctr">
              <a:lnSpc>
                <a:spcPts val="9600"/>
              </a:lnSpc>
            </a:pPr>
            <a:r>
              <a:rPr lang="en-US" sz="8000">
                <a:solidFill>
                  <a:srgbClr val="3E497A"/>
                </a:solidFill>
                <a:latin typeface="Monterchi Sans Bold"/>
              </a:rPr>
              <a:t>CUSTOMER JOURNEY:AIDA</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CUSTOMER JOURNEY:AIDA</a:t>
            </a:r>
          </a:p>
        </p:txBody>
      </p:sp>
      <p:sp>
        <p:nvSpPr>
          <p:cNvPr name="TextBox 5" id="5"/>
          <p:cNvSpPr txBox="true"/>
          <p:nvPr/>
        </p:nvSpPr>
        <p:spPr>
          <a:xfrm rot="0">
            <a:off x="751582" y="3244690"/>
            <a:ext cx="6645320" cy="403733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The AIDA model is a classic framework used in marketing to understand and map out the stages a customer goes through when making a purchasing decision. AIDA stands for Attention, Interest, Desire, and Action. Here's how each stage of the AIDA model relates to the customer journey:</a:t>
            </a:r>
          </a:p>
        </p:txBody>
      </p:sp>
      <p:sp>
        <p:nvSpPr>
          <p:cNvPr name="TextBox 6" id="6"/>
          <p:cNvSpPr txBox="true"/>
          <p:nvPr/>
        </p:nvSpPr>
        <p:spPr>
          <a:xfrm rot="0">
            <a:off x="8454047" y="456411"/>
            <a:ext cx="9178046" cy="10095230"/>
          </a:xfrm>
          <a:prstGeom prst="rect">
            <a:avLst/>
          </a:prstGeom>
        </p:spPr>
        <p:txBody>
          <a:bodyPr anchor="t" rtlCol="false" tIns="0" lIns="0" bIns="0" rIns="0">
            <a:spAutoFit/>
          </a:bodyPr>
          <a:lstStyle/>
          <a:p>
            <a:pPr algn="just" marL="669285" indent="-334642" lvl="1">
              <a:lnSpc>
                <a:spcPts val="4029"/>
              </a:lnSpc>
              <a:buFont typeface="Arial"/>
              <a:buChar char="•"/>
            </a:pPr>
            <a:r>
              <a:rPr lang="en-US" sz="3099">
                <a:solidFill>
                  <a:srgbClr val="3E497A"/>
                </a:solidFill>
                <a:latin typeface="Monterchi Serif Italics"/>
              </a:rPr>
              <a:t>Attention: This is the initial stage where the goal is to grab the customer's attention and create awareness about your product or service. Strategies to capture attention include eye-catching advertisements, compelling headlines, social media posts, and other marketing efforts that stand out in a crowded marketplace.</a:t>
            </a:r>
          </a:p>
          <a:p>
            <a:pPr algn="just" marL="669285" indent="-334642" lvl="1">
              <a:lnSpc>
                <a:spcPts val="4029"/>
              </a:lnSpc>
              <a:buFont typeface="Arial"/>
              <a:buChar char="•"/>
            </a:pPr>
            <a:r>
              <a:rPr lang="en-US" sz="3099">
                <a:solidFill>
                  <a:srgbClr val="3E497A"/>
                </a:solidFill>
                <a:latin typeface="Monterchi Serif Italics"/>
              </a:rPr>
              <a:t>Interest: Once you have the customer's attention, the next step is to pique their interest and engage them further. This involves providing more information about your product or service, highlighting its features and benefits, and addressing the customer's needs or pain points. </a:t>
            </a:r>
          </a:p>
          <a:p>
            <a:pPr algn="just" marL="669285" indent="-334642" lvl="1">
              <a:lnSpc>
                <a:spcPts val="4029"/>
              </a:lnSpc>
              <a:buFont typeface="Arial"/>
              <a:buChar char="•"/>
            </a:pPr>
            <a:r>
              <a:rPr lang="en-US" sz="3099">
                <a:solidFill>
                  <a:srgbClr val="3E497A"/>
                </a:solidFill>
                <a:latin typeface="Monterchi Serif Italics"/>
              </a:rPr>
              <a:t>Desire: In this stage, the goal is to cultivate desire and convince the customer that your product or service is the solution they need. You can achieve this by emphasizing the unique selling points, demonstrating value, and creating a sense of urgency or exclusivity through limited-time offers or special promotions. </a:t>
            </a:r>
          </a:p>
          <a:p>
            <a:pPr algn="just">
              <a:lnSpc>
                <a:spcPts val="402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3E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7263" y="5558734"/>
            <a:ext cx="5346674" cy="4114800"/>
          </a:xfrm>
          <a:custGeom>
            <a:avLst/>
            <a:gdLst/>
            <a:ahLst/>
            <a:cxnLst/>
            <a:rect r="r" b="b" t="t" l="l"/>
            <a:pathLst>
              <a:path h="4114800" w="5346674">
                <a:moveTo>
                  <a:pt x="0" y="0"/>
                </a:moveTo>
                <a:lnTo>
                  <a:pt x="5346674" y="0"/>
                </a:lnTo>
                <a:lnTo>
                  <a:pt x="534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35682" y="5944692"/>
            <a:ext cx="2569451" cy="23893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497A"/>
            </a:solidFill>
          </p:spPr>
        </p:sp>
      </p:grpSp>
      <p:grpSp>
        <p:nvGrpSpPr>
          <p:cNvPr name="Group 5" id="5"/>
          <p:cNvGrpSpPr/>
          <p:nvPr/>
        </p:nvGrpSpPr>
        <p:grpSpPr>
          <a:xfrm rot="0">
            <a:off x="4581394" y="2229114"/>
            <a:ext cx="2881558" cy="28815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F0F0"/>
            </a:solidFill>
          </p:spPr>
        </p:sp>
      </p:grpSp>
      <p:sp>
        <p:nvSpPr>
          <p:cNvPr name="Freeform 7" id="7"/>
          <p:cNvSpPr/>
          <p:nvPr/>
        </p:nvSpPr>
        <p:spPr>
          <a:xfrm flipH="false" flipV="false" rot="0">
            <a:off x="4472109" y="1952919"/>
            <a:ext cx="3384267" cy="3156965"/>
          </a:xfrm>
          <a:custGeom>
            <a:avLst/>
            <a:gdLst/>
            <a:ahLst/>
            <a:cxnLst/>
            <a:rect r="r" b="b" t="t" l="l"/>
            <a:pathLst>
              <a:path h="3156965" w="3384267">
                <a:moveTo>
                  <a:pt x="0" y="0"/>
                </a:moveTo>
                <a:lnTo>
                  <a:pt x="3384266" y="0"/>
                </a:lnTo>
                <a:lnTo>
                  <a:pt x="3384266" y="3156965"/>
                </a:lnTo>
                <a:lnTo>
                  <a:pt x="0" y="315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64242" y="5618629"/>
            <a:ext cx="4942880" cy="2380491"/>
          </a:xfrm>
          <a:custGeom>
            <a:avLst/>
            <a:gdLst/>
            <a:ahLst/>
            <a:cxnLst/>
            <a:rect r="r" b="b" t="t" l="l"/>
            <a:pathLst>
              <a:path h="2380491" w="4942880">
                <a:moveTo>
                  <a:pt x="0" y="0"/>
                </a:moveTo>
                <a:lnTo>
                  <a:pt x="4942880" y="0"/>
                </a:lnTo>
                <a:lnTo>
                  <a:pt x="4942880" y="2380491"/>
                </a:lnTo>
                <a:lnTo>
                  <a:pt x="0" y="23804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10970" y="5255568"/>
            <a:ext cx="3820135" cy="2743552"/>
          </a:xfrm>
          <a:custGeom>
            <a:avLst/>
            <a:gdLst/>
            <a:ahLst/>
            <a:cxnLst/>
            <a:rect r="r" b="b" t="t" l="l"/>
            <a:pathLst>
              <a:path h="2743552" w="3820135">
                <a:moveTo>
                  <a:pt x="0" y="0"/>
                </a:moveTo>
                <a:lnTo>
                  <a:pt x="3820136" y="0"/>
                </a:lnTo>
                <a:lnTo>
                  <a:pt x="3820136" y="2743552"/>
                </a:lnTo>
                <a:lnTo>
                  <a:pt x="0" y="274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063843" y="-359662"/>
            <a:ext cx="9886705" cy="5155042"/>
            <a:chOff x="0" y="0"/>
            <a:chExt cx="3606697" cy="1880573"/>
          </a:xfrm>
        </p:grpSpPr>
        <p:sp>
          <p:nvSpPr>
            <p:cNvPr name="Freeform 11" id="11"/>
            <p:cNvSpPr/>
            <p:nvPr/>
          </p:nvSpPr>
          <p:spPr>
            <a:xfrm flipH="false" flipV="false" rot="0">
              <a:off x="0" y="0"/>
              <a:ext cx="3606697" cy="1880573"/>
            </a:xfrm>
            <a:custGeom>
              <a:avLst/>
              <a:gdLst/>
              <a:ahLst/>
              <a:cxnLst/>
              <a:rect r="r" b="b" t="t" l="l"/>
              <a:pathLst>
                <a:path h="1880573" w="3606697">
                  <a:moveTo>
                    <a:pt x="3482237" y="1880573"/>
                  </a:moveTo>
                  <a:lnTo>
                    <a:pt x="124460" y="1880573"/>
                  </a:lnTo>
                  <a:cubicBezTo>
                    <a:pt x="55880" y="1880573"/>
                    <a:pt x="0" y="1824693"/>
                    <a:pt x="0" y="1756113"/>
                  </a:cubicBezTo>
                  <a:lnTo>
                    <a:pt x="0" y="124460"/>
                  </a:lnTo>
                  <a:cubicBezTo>
                    <a:pt x="0" y="55880"/>
                    <a:pt x="55880" y="0"/>
                    <a:pt x="124460" y="0"/>
                  </a:cubicBezTo>
                  <a:lnTo>
                    <a:pt x="3482237" y="0"/>
                  </a:lnTo>
                  <a:cubicBezTo>
                    <a:pt x="3550817" y="0"/>
                    <a:pt x="3606697" y="55880"/>
                    <a:pt x="3606697" y="124460"/>
                  </a:cubicBezTo>
                  <a:lnTo>
                    <a:pt x="3606697" y="1756113"/>
                  </a:lnTo>
                  <a:cubicBezTo>
                    <a:pt x="3606697" y="1824693"/>
                    <a:pt x="3550817" y="1880573"/>
                    <a:pt x="3482237" y="1880573"/>
                  </a:cubicBezTo>
                  <a:close/>
                </a:path>
              </a:pathLst>
            </a:custGeom>
            <a:solidFill>
              <a:srgbClr val="F0F0F0"/>
            </a:solidFill>
          </p:spPr>
        </p:sp>
      </p:grpSp>
      <p:sp>
        <p:nvSpPr>
          <p:cNvPr name="TextBox 12" id="12"/>
          <p:cNvSpPr txBox="true"/>
          <p:nvPr/>
        </p:nvSpPr>
        <p:spPr>
          <a:xfrm rot="0">
            <a:off x="9613023" y="989134"/>
            <a:ext cx="8115300" cy="2447925"/>
          </a:xfrm>
          <a:prstGeom prst="rect">
            <a:avLst/>
          </a:prstGeom>
        </p:spPr>
        <p:txBody>
          <a:bodyPr anchor="t" rtlCol="false" tIns="0" lIns="0" bIns="0" rIns="0">
            <a:spAutoFit/>
          </a:bodyPr>
          <a:lstStyle/>
          <a:p>
            <a:pPr algn="ctr">
              <a:lnSpc>
                <a:spcPts val="9600"/>
              </a:lnSpc>
            </a:pPr>
            <a:r>
              <a:rPr lang="en-US" sz="8000">
                <a:solidFill>
                  <a:srgbClr val="3E497A"/>
                </a:solidFill>
                <a:latin typeface="Monterchi Sans Bold"/>
              </a:rPr>
              <a:t>PRESENTATION SKILLS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405564" y="-240633"/>
            <a:ext cx="8859611" cy="10792275"/>
            <a:chOff x="0" y="0"/>
            <a:chExt cx="3232010" cy="3937051"/>
          </a:xfrm>
        </p:grpSpPr>
        <p:sp>
          <p:nvSpPr>
            <p:cNvPr name="Freeform 3" id="3"/>
            <p:cNvSpPr/>
            <p:nvPr/>
          </p:nvSpPr>
          <p:spPr>
            <a:xfrm flipH="false" flipV="false" rot="0">
              <a:off x="0" y="0"/>
              <a:ext cx="3232010" cy="3937051"/>
            </a:xfrm>
            <a:custGeom>
              <a:avLst/>
              <a:gdLst/>
              <a:ahLst/>
              <a:cxnLst/>
              <a:rect r="r" b="b" t="t" l="l"/>
              <a:pathLst>
                <a:path h="3937051" w="3232010">
                  <a:moveTo>
                    <a:pt x="0" y="0"/>
                  </a:moveTo>
                  <a:lnTo>
                    <a:pt x="3232010" y="0"/>
                  </a:lnTo>
                  <a:lnTo>
                    <a:pt x="3232010" y="3937051"/>
                  </a:lnTo>
                  <a:lnTo>
                    <a:pt x="0" y="3937051"/>
                  </a:lnTo>
                  <a:close/>
                </a:path>
              </a:pathLst>
            </a:custGeom>
            <a:solidFill>
              <a:srgbClr val="F4E3E0"/>
            </a:solidFill>
          </p:spPr>
        </p:sp>
      </p:grpSp>
      <p:sp>
        <p:nvSpPr>
          <p:cNvPr name="TextBox 4" id="4"/>
          <p:cNvSpPr txBox="true"/>
          <p:nvPr/>
        </p:nvSpPr>
        <p:spPr>
          <a:xfrm rot="0">
            <a:off x="751582" y="1080927"/>
            <a:ext cx="6545319" cy="1878330"/>
          </a:xfrm>
          <a:prstGeom prst="rect">
            <a:avLst/>
          </a:prstGeom>
        </p:spPr>
        <p:txBody>
          <a:bodyPr anchor="t" rtlCol="false" tIns="0" lIns="0" bIns="0" rIns="0">
            <a:spAutoFit/>
          </a:bodyPr>
          <a:lstStyle/>
          <a:p>
            <a:pPr>
              <a:lnSpc>
                <a:spcPts val="7200"/>
              </a:lnSpc>
            </a:pPr>
            <a:r>
              <a:rPr lang="en-US" sz="7200">
                <a:solidFill>
                  <a:srgbClr val="3E497A"/>
                </a:solidFill>
                <a:latin typeface="Monterchi Sans Bold"/>
              </a:rPr>
              <a:t>PRESENTATION SKILLS</a:t>
            </a:r>
          </a:p>
        </p:txBody>
      </p:sp>
      <p:sp>
        <p:nvSpPr>
          <p:cNvPr name="TextBox 5" id="5"/>
          <p:cNvSpPr txBox="true"/>
          <p:nvPr/>
        </p:nvSpPr>
        <p:spPr>
          <a:xfrm rot="0">
            <a:off x="501436" y="3244690"/>
            <a:ext cx="7552099" cy="70662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Presentation skills are essential for effectively communicating ideas, persuading audiences, and inspiring action. Here are some key tips to improve your presentation skills:</a:t>
            </a:r>
          </a:p>
          <a:p>
            <a:pPr algn="just" marL="669285" indent="-334642" lvl="1">
              <a:lnSpc>
                <a:spcPts val="4029"/>
              </a:lnSpc>
              <a:buFont typeface="Arial"/>
              <a:buChar char="•"/>
            </a:pPr>
            <a:r>
              <a:rPr lang="en-US" sz="3099">
                <a:solidFill>
                  <a:srgbClr val="3E497A"/>
                </a:solidFill>
                <a:latin typeface="Monterchi Serif Italics"/>
              </a:rPr>
              <a:t>Know Your Audience: Understand who you are presenting to and tailor your content and delivery style to their preferences, interests, and knowledge level.</a:t>
            </a:r>
          </a:p>
          <a:p>
            <a:pPr algn="just" marL="669285" indent="-334642" lvl="1">
              <a:lnSpc>
                <a:spcPts val="4029"/>
              </a:lnSpc>
              <a:buFont typeface="Arial"/>
              <a:buChar char="•"/>
            </a:pPr>
            <a:r>
              <a:rPr lang="en-US" sz="3099">
                <a:solidFill>
                  <a:srgbClr val="3E497A"/>
                </a:solidFill>
                <a:latin typeface="Monterchi Serif Italics"/>
              </a:rPr>
              <a:t>Clarify Your Objective: Clearly define the purpose of your presentation and what you want your audience to take away from it. This will guide your content development and delivery.</a:t>
            </a:r>
          </a:p>
          <a:p>
            <a:pPr algn="just">
              <a:lnSpc>
                <a:spcPts val="4029"/>
              </a:lnSpc>
            </a:pPr>
          </a:p>
        </p:txBody>
      </p:sp>
      <p:sp>
        <p:nvSpPr>
          <p:cNvPr name="TextBox 6" id="6"/>
          <p:cNvSpPr txBox="true"/>
          <p:nvPr/>
        </p:nvSpPr>
        <p:spPr>
          <a:xfrm rot="0">
            <a:off x="8454047" y="456411"/>
            <a:ext cx="9178046" cy="9085580"/>
          </a:xfrm>
          <a:prstGeom prst="rect">
            <a:avLst/>
          </a:prstGeom>
        </p:spPr>
        <p:txBody>
          <a:bodyPr anchor="t" rtlCol="false" tIns="0" lIns="0" bIns="0" rIns="0">
            <a:spAutoFit/>
          </a:bodyPr>
          <a:lstStyle/>
          <a:p>
            <a:pPr algn="just">
              <a:lnSpc>
                <a:spcPts val="4029"/>
              </a:lnSpc>
            </a:pPr>
            <a:r>
              <a:rPr lang="en-US" sz="3099">
                <a:solidFill>
                  <a:srgbClr val="3E497A"/>
                </a:solidFill>
                <a:latin typeface="Monterchi Serif Italics"/>
              </a:rPr>
              <a:t>3. Organize Your Content: Structure your presentation in a logical and coherent manner, with a clear introduction, main points, and conclusion. Use visual aids, such as slides or props, to support your message and enhance audience understanding.</a:t>
            </a:r>
          </a:p>
          <a:p>
            <a:pPr algn="just">
              <a:lnSpc>
                <a:spcPts val="4029"/>
              </a:lnSpc>
            </a:pPr>
            <a:r>
              <a:rPr lang="en-US" sz="3099">
                <a:solidFill>
                  <a:srgbClr val="3E497A"/>
                </a:solidFill>
                <a:latin typeface="Monterchi Serif"/>
              </a:rPr>
              <a:t>4. </a:t>
            </a:r>
            <a:r>
              <a:rPr lang="en-US" sz="3099">
                <a:solidFill>
                  <a:srgbClr val="3E497A"/>
                </a:solidFill>
                <a:latin typeface="Monterchi Serif Italics"/>
              </a:rPr>
              <a:t>Engage Your Audience: Keep your audience engaged and interested by using storytelling, anecdotes, humor, and interactive elements. Encourage participation through questions, polls, or discussions.</a:t>
            </a:r>
          </a:p>
          <a:p>
            <a:pPr algn="just">
              <a:lnSpc>
                <a:spcPts val="4029"/>
              </a:lnSpc>
            </a:pPr>
            <a:r>
              <a:rPr lang="en-US" sz="3099">
                <a:solidFill>
                  <a:srgbClr val="3E497A"/>
                </a:solidFill>
                <a:latin typeface="Monterchi Serif"/>
              </a:rPr>
              <a:t>5. </a:t>
            </a:r>
            <a:r>
              <a:rPr lang="en-US" sz="3099">
                <a:solidFill>
                  <a:srgbClr val="3E497A"/>
                </a:solidFill>
                <a:latin typeface="Monterchi Serif Italics"/>
              </a:rPr>
              <a:t>Practice, Practice, Practice: Rehearse your presentation multiple times to become familiar with the content and delivery. Practice in front of a mirror, record yourself, or rehearse with a friend or colleague for feedback.</a:t>
            </a:r>
          </a:p>
          <a:p>
            <a:pPr algn="just">
              <a:lnSpc>
                <a:spcPts val="4029"/>
              </a:lnSpc>
            </a:pPr>
            <a:r>
              <a:rPr lang="en-US" sz="3099">
                <a:solidFill>
                  <a:srgbClr val="3E497A"/>
                </a:solidFill>
                <a:latin typeface="Monterchi Serif"/>
              </a:rPr>
              <a:t>6. </a:t>
            </a:r>
            <a:r>
              <a:rPr lang="en-US" sz="3099">
                <a:solidFill>
                  <a:srgbClr val="3E497A"/>
                </a:solidFill>
                <a:latin typeface="Monterchi Serif Semi-Bold"/>
              </a:rPr>
              <a:t>Focus on Body Language</a:t>
            </a:r>
            <a:r>
              <a:rPr lang="en-US" sz="3099">
                <a:solidFill>
                  <a:srgbClr val="3E497A"/>
                </a:solidFill>
                <a:latin typeface="Monterchi Serif"/>
              </a:rPr>
              <a:t>: Pay attention to your body language, gestures, posture, and facial expressions. Maintain eye contact with your audience, use open and confident body language, and avoid distracting mannerisms.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DAF-qjw6Ro8</dc:identifier>
  <dcterms:modified xsi:type="dcterms:W3CDTF">2011-08-01T06:04:30Z</dcterms:modified>
  <cp:revision>1</cp:revision>
  <dc:title>Promotional Digital Marketing Presentation Template</dc:title>
</cp:coreProperties>
</file>